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06" r:id="rId3"/>
    <p:sldId id="361" r:id="rId4"/>
    <p:sldId id="257" r:id="rId5"/>
    <p:sldId id="322" r:id="rId6"/>
    <p:sldId id="323" r:id="rId7"/>
    <p:sldId id="324" r:id="rId8"/>
    <p:sldId id="363" r:id="rId9"/>
    <p:sldId id="364" r:id="rId10"/>
    <p:sldId id="365" r:id="rId11"/>
    <p:sldId id="317" r:id="rId12"/>
    <p:sldId id="340" r:id="rId13"/>
    <p:sldId id="315" r:id="rId14"/>
    <p:sldId id="316" r:id="rId15"/>
    <p:sldId id="318" r:id="rId16"/>
    <p:sldId id="309" r:id="rId17"/>
    <p:sldId id="310" r:id="rId18"/>
    <p:sldId id="311" r:id="rId19"/>
    <p:sldId id="312" r:id="rId20"/>
    <p:sldId id="313" r:id="rId21"/>
    <p:sldId id="314" r:id="rId22"/>
    <p:sldId id="360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41" r:id="rId33"/>
    <p:sldId id="366" r:id="rId34"/>
    <p:sldId id="367" r:id="rId35"/>
    <p:sldId id="368" r:id="rId36"/>
    <p:sldId id="371" r:id="rId37"/>
    <p:sldId id="369" r:id="rId38"/>
    <p:sldId id="370" r:id="rId39"/>
    <p:sldId id="372" r:id="rId40"/>
    <p:sldId id="336" r:id="rId41"/>
    <p:sldId id="335" r:id="rId42"/>
    <p:sldId id="338" r:id="rId43"/>
    <p:sldId id="339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73" r:id="rId53"/>
    <p:sldId id="374" r:id="rId54"/>
    <p:sldId id="386" r:id="rId55"/>
    <p:sldId id="358" r:id="rId56"/>
    <p:sldId id="342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83" r:id="rId65"/>
    <p:sldId id="359" r:id="rId66"/>
    <p:sldId id="384" r:id="rId67"/>
    <p:sldId id="387" r:id="rId68"/>
    <p:sldId id="355" r:id="rId69"/>
    <p:sldId id="356" r:id="rId70"/>
    <p:sldId id="357" r:id="rId71"/>
    <p:sldId id="385" r:id="rId72"/>
    <p:sldId id="307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0" autoAdjust="0"/>
    <p:restoredTop sz="94631" autoAdjust="0"/>
  </p:normalViewPr>
  <p:slideViewPr>
    <p:cSldViewPr snapToGrid="0" snapToObjects="1">
      <p:cViewPr varScale="1">
        <p:scale>
          <a:sx n="90" d="100"/>
          <a:sy n="90" d="100"/>
        </p:scale>
        <p:origin x="-9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C78DC-5EAB-A446-828D-B927C9BDDA3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E44DB-F495-134E-A91B-1CDB778CF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7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E44DB-F495-134E-A91B-1CDB778CF7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55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72C5DF-DBB1-EC41-A049-626B025BC6B1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42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5427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B1524E0-AD96-284C-9620-315B9C9D5F2F}" type="slidenum">
              <a:rPr lang="en-US" sz="1200">
                <a:latin typeface="Calibri" charset="0"/>
              </a:rPr>
              <a:pPr algn="r" eaLnBrk="1" hangingPunct="1"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E44DB-F495-134E-A91B-1CDB778CF7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B1FA39B-12E5-EB44-A52A-4A4B872A512A}" type="slidenum">
              <a:rPr lang="en-US">
                <a:latin typeface="Calibri" charset="0"/>
              </a:rPr>
              <a:pPr eaLnBrk="1" hangingPunct="1"/>
              <a:t>63</a:t>
            </a:fld>
            <a:endParaRPr lang="en-US">
              <a:latin typeface="Calibri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76CC1-63DF-4546-832F-7B3740A94E4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6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6BA5563-1EB3-B448-AFE8-A775B9AB65A4}" type="slidenum">
              <a:rPr lang="en-US"/>
              <a:pPr/>
              <a:t>65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87F93-8D1F-4BCD-9CEA-002EA20EF340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6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87F93-8D1F-4BCD-9CEA-002EA20EF340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6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AF51DE0-D1B8-C243-A929-D808F51F2C18}" type="slidenum">
              <a:rPr lang="en-US">
                <a:latin typeface="Calibri" charset="0"/>
              </a:rPr>
              <a:pPr eaLnBrk="1" hangingPunct="1"/>
              <a:t>68</a:t>
            </a:fld>
            <a:endParaRPr lang="en-US">
              <a:latin typeface="Calibri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7E0DB95-171B-6240-A04A-BF0DE37CB99A}" type="slidenum">
              <a:rPr lang="en-US">
                <a:latin typeface="Calibri" charset="0"/>
              </a:rPr>
              <a:pPr eaLnBrk="1" hangingPunct="1"/>
              <a:t>70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7E0DB95-171B-6240-A04A-BF0DE37CB99A}" type="slidenum">
              <a:rPr lang="en-US">
                <a:latin typeface="Calibri" charset="0"/>
              </a:rPr>
              <a:pPr eaLnBrk="1" hangingPunct="1"/>
              <a:t>71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E44DB-F495-134E-A91B-1CDB778CF7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5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E44DB-F495-134E-A91B-1CDB778CF7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3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4B0B9B-82CA-6843-915C-96A6B93D1DC7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Arial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B597FF-11EE-444F-8F3A-97C4E42BF63B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501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8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5018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6478402-690F-F443-AD0B-BE1DB0920A44}" type="slidenum">
              <a:rPr lang="en-US" sz="1200">
                <a:latin typeface="Calibri" charset="0"/>
              </a:rPr>
              <a:pPr algn="r" eaLnBrk="1" hangingPunct="1"/>
              <a:t>17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2C27ABA-7051-DD45-88CE-BC61A600BE95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12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5120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77A5A8F-CF49-5C40-92BB-FBAF98891A47}" type="slidenum">
              <a:rPr lang="en-US" sz="1200">
                <a:latin typeface="Calibri" charset="0"/>
              </a:rPr>
              <a:pPr algn="r" eaLnBrk="1" hangingPunct="1"/>
              <a:t>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4E0B189-09BF-D74A-96B2-AB6202ECD854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22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Arial" charset="0"/>
              </a:rPr>
              <a:t>Point</a:t>
            </a:r>
            <a:r>
              <a:rPr lang="en-US" baseline="0" dirty="0" smtClean="0">
                <a:latin typeface="Arial" charset="0"/>
              </a:rPr>
              <a:t> Processing demos</a:t>
            </a:r>
            <a:endParaRPr lang="en-US" dirty="0">
              <a:latin typeface="Arial" charset="0"/>
            </a:endParaRPr>
          </a:p>
        </p:txBody>
      </p:sp>
      <p:sp>
        <p:nvSpPr>
          <p:cNvPr id="5222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69E9F72-6072-0E49-9A16-7496062A1646}" type="slidenum">
              <a:rPr lang="en-US" sz="1200">
                <a:latin typeface="Calibri" charset="0"/>
              </a:rPr>
              <a:pPr algn="r" eaLnBrk="1" hangingPunct="1"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8A56BE-FBF8-FE49-8554-322417166AFB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32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5325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5E86517-0CDD-4C44-A609-0BC803664B7A}" type="slidenum">
              <a:rPr lang="en-US" sz="1200">
                <a:latin typeface="Calibri" charset="0"/>
              </a:rPr>
              <a:pPr algn="r" eaLnBrk="1" hangingPunct="1"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72C5DF-DBB1-EC41-A049-626B025BC6B1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42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5427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B1524E0-AD96-284C-9620-315B9C9D5F2F}" type="slidenum">
              <a:rPr lang="en-US" sz="1200">
                <a:latin typeface="Calibri" charset="0"/>
              </a:rPr>
              <a:pPr algn="r" eaLnBrk="1" hangingPunct="1"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3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5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1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6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2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7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0042-A92A-7F4F-8604-E5627946C802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4775-935D-E848-A68D-214D47DC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ion.mas.ecp.fr/Personnel/teboul/files/computerVision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wb1918a@american.ed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4" Type="http://schemas.openxmlformats.org/officeDocument/2006/relationships/hyperlink" Target="https://dsp.stackexchange.com/questions/2654/what-is-the-difference-between-convolution-and-cross-correl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6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scipy-0.14.0/reference/ndimage.html" TargetMode="External"/><Relationship Id="rId4" Type="http://schemas.openxmlformats.org/officeDocument/2006/relationships/hyperlink" Target="http://scikit-imag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scipy.org/doc/scipy-0.14.0/reference/ndimage.html" TargetMode="External"/><Relationship Id="rId3" Type="http://schemas.openxmlformats.org/officeDocument/2006/relationships/hyperlink" Target="http://scikit-image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scipy.org/doc/scipy-0.14.0/reference/ndimage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-0.14.0/reference/generated/scipy.ndimage.filters.convolve.html" TargetMode="External"/><Relationship Id="rId4" Type="http://schemas.openxmlformats.org/officeDocument/2006/relationships/hyperlink" Target="https://docs.scipy.org/doc/scipy-0.15.1/reference/generated/scipy.signal.convolve2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918"/>
            <a:ext cx="77724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CSC 589 Introduction to Computer Vision</a:t>
            </a:r>
            <a:br>
              <a:rPr lang="en-US" sz="2800" dirty="0" smtClean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/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 smtClean="0">
                <a:latin typeface="Arial"/>
                <a:cs typeface="Arial"/>
              </a:rPr>
              <a:t>Lecture 2 linear filtering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731" y="5559766"/>
            <a:ext cx="6400800" cy="17526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r"/>
            <a:r>
              <a:rPr lang="en-US" sz="2000" dirty="0" smtClean="0"/>
              <a:t>Instructor: Bei Xiao </a:t>
            </a:r>
          </a:p>
          <a:p>
            <a:pPr algn="r"/>
            <a:r>
              <a:rPr lang="en-US" sz="2000" dirty="0" smtClean="0"/>
              <a:t>Monday, September 11th</a:t>
            </a:r>
            <a:endParaRPr lang="en-US" sz="2000" dirty="0"/>
          </a:p>
        </p:txBody>
      </p:sp>
      <p:pic>
        <p:nvPicPr>
          <p:cNvPr id="4" name="Picture 3" descr="MonroeEnsteinSmall_AudeOliva2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949149"/>
            <a:ext cx="2463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1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21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2163" name="Picture 1" descr="Screen Shot 2015-01-21 at 11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1" t="47131" r="29457"/>
          <a:stretch>
            <a:fillRect/>
          </a:stretch>
        </p:blipFill>
        <p:spPr bwMode="auto">
          <a:xfrm>
            <a:off x="609600" y="0"/>
            <a:ext cx="7162800" cy="676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90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What is an image?</a:t>
            </a:r>
          </a:p>
        </p:txBody>
      </p:sp>
      <p:pic>
        <p:nvPicPr>
          <p:cNvPr id="3" name="Picture 2" descr="FortressSunse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417638"/>
            <a:ext cx="6842125" cy="5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A useful tutorial</a:t>
            </a:r>
            <a:endParaRPr lang="en-US" dirty="0"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8495" y="2820733"/>
            <a:ext cx="6585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hlinkClick r:id="rId2"/>
              </a:rPr>
              <a:t>Computer vision for dummies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85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381000" y="12192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What is an image?</a:t>
            </a:r>
          </a:p>
        </p:txBody>
      </p:sp>
      <p:pic>
        <p:nvPicPr>
          <p:cNvPr id="13316" name="Picture 4" descr="humane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867400" y="4343400"/>
            <a:ext cx="22574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248400" y="3429000"/>
            <a:ext cx="158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b="1"/>
              <a:t>Digital Camera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53200" y="6248400"/>
            <a:ext cx="911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b="1"/>
              <a:t>The Eye</a:t>
            </a: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7788275" y="6505575"/>
            <a:ext cx="158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 b="1">
                <a:latin typeface="Arial" charset="0"/>
              </a:rPr>
              <a:t>Source: A. Efros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638800" y="1066800"/>
            <a:ext cx="2743200" cy="2971800"/>
          </a:xfrm>
          <a:prstGeom prst="ellipse">
            <a:avLst/>
          </a:prstGeom>
          <a:noFill/>
          <a:ln w="190500">
            <a:solidFill>
              <a:srgbClr val="FF0000"/>
            </a:solidFill>
            <a:round/>
            <a:headEnd/>
            <a:tailEnd/>
          </a:ln>
          <a:effectLst>
            <a:outerShdw blurRad="101600" dist="76201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4343400"/>
            <a:ext cx="3352800" cy="2209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4876800" y="4114800"/>
            <a:ext cx="1371600" cy="1066800"/>
          </a:xfrm>
          <a:prstGeom prst="straightConnector1">
            <a:avLst/>
          </a:prstGeom>
          <a:noFill/>
          <a:ln w="1905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101600" dist="76201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119313" y="5334000"/>
            <a:ext cx="3595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b="1"/>
              <a:t>We</a:t>
            </a:r>
            <a:r>
              <a:rPr lang="ja-JP" altLang="en-US" sz="2000" b="1"/>
              <a:t>’</a:t>
            </a:r>
            <a:r>
              <a:rPr lang="en-US" sz="2000" b="1"/>
              <a:t>ll focus on these in this class</a:t>
            </a: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925513" y="5029200"/>
            <a:ext cx="1741487" cy="1338263"/>
          </a:xfrm>
          <a:custGeom>
            <a:avLst/>
            <a:gdLst>
              <a:gd name="T0" fmla="*/ 1741714 w 2383971"/>
              <a:gd name="T1" fmla="*/ 1338943 h 1338943"/>
              <a:gd name="T2" fmla="*/ 302215 w 2383971"/>
              <a:gd name="T3" fmla="*/ 881743 h 1338943"/>
              <a:gd name="T4" fmla="*/ 0 w 2383971"/>
              <a:gd name="T5" fmla="*/ 0 h 13389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83971" h="1338943">
                <a:moveTo>
                  <a:pt x="2383971" y="1338943"/>
                </a:moveTo>
                <a:cubicBezTo>
                  <a:pt x="1597478" y="1221921"/>
                  <a:pt x="810986" y="1104900"/>
                  <a:pt x="413657" y="881743"/>
                </a:cubicBezTo>
                <a:cubicBezTo>
                  <a:pt x="16328" y="658586"/>
                  <a:pt x="8164" y="329293"/>
                  <a:pt x="0" y="0"/>
                </a:cubicBezTo>
              </a:path>
            </a:pathLst>
          </a:custGeom>
          <a:noFill/>
          <a:ln w="1905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>
            <a:outerShdw blurRad="101600" dist="76201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667000" y="6172200"/>
            <a:ext cx="3122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b="1"/>
              <a:t>(More on this process later)</a:t>
            </a:r>
          </a:p>
        </p:txBody>
      </p:sp>
    </p:spTree>
    <p:extLst>
      <p:ext uri="{BB962C8B-B14F-4D97-AF65-F5344CB8AC3E}">
        <p14:creationId xmlns:p14="http://schemas.microsoft.com/office/powerpoint/2010/main" val="2992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9" grpId="0"/>
      <p:bldP spid="10" grpId="0" animBg="1"/>
      <p:bldP spid="11" grpId="0" animBg="1"/>
      <p:bldP spid="14" grpId="0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What is an image?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/>
          <a:lstStyle/>
          <a:p>
            <a:r>
              <a:rPr lang="en-US">
                <a:latin typeface="Calibri" charset="0"/>
              </a:rPr>
              <a:t>A grid (matrix) of intensity values</a:t>
            </a: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</a:t>
            </a:r>
            <a:r>
              <a:rPr lang="en-US" sz="2400">
                <a:latin typeface="Calibri" charset="0"/>
              </a:rPr>
              <a:t>(common to use one byte per value: 0 = black, 255 = white)</a:t>
            </a:r>
            <a:endParaRPr lang="en-US">
              <a:latin typeface="Calibri" charset="0"/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1219200" y="2413000"/>
            <a:ext cx="2133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95688" y="2795588"/>
            <a:ext cx="747712" cy="14462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b="1" dirty="0">
                <a:latin typeface="+mn-lt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1828800"/>
          <a:ext cx="3810000" cy="3994144"/>
        </p:xfrm>
        <a:graphic>
          <a:graphicData uri="http://schemas.openxmlformats.org/drawingml/2006/table">
            <a:tbl>
              <a:tblPr/>
              <a:tblGrid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  <a:gridCol w="317500"/>
              </a:tblGrid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7938" marR="7938" marT="7938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28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163"/>
            <a:ext cx="8229600" cy="5684837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ea typeface="+mn-ea"/>
              </a:rPr>
              <a:t>We can think of </a:t>
            </a:r>
            <a:r>
              <a:rPr lang="en-US" dirty="0" smtClean="0">
                <a:ea typeface="+mn-ea"/>
              </a:rPr>
              <a:t>a (grayscale) image as a </a:t>
            </a:r>
            <a:r>
              <a:rPr lang="en-US" b="1" dirty="0">
                <a:ea typeface="+mn-ea"/>
              </a:rPr>
              <a:t>function</a:t>
            </a:r>
            <a:r>
              <a:rPr lang="en-US" dirty="0">
                <a:ea typeface="+mn-ea"/>
              </a:rPr>
              <a:t>, </a:t>
            </a:r>
            <a:r>
              <a:rPr lang="en-US" i="1" dirty="0">
                <a:ea typeface="+mn-ea"/>
              </a:rPr>
              <a:t>f</a:t>
            </a:r>
            <a:r>
              <a:rPr lang="en-US" dirty="0">
                <a:ea typeface="+mn-ea"/>
              </a:rPr>
              <a:t>, from </a:t>
            </a:r>
            <a:r>
              <a:rPr lang="en-US" dirty="0">
                <a:latin typeface="Times New Roman" pitchFamily="18" charset="0"/>
                <a:ea typeface="+mn-ea"/>
              </a:rPr>
              <a:t>R</a:t>
            </a:r>
            <a:r>
              <a:rPr lang="en-US" baseline="30000" dirty="0">
                <a:latin typeface="Times New Roman" pitchFamily="18" charset="0"/>
                <a:ea typeface="+mn-ea"/>
              </a:rPr>
              <a:t>2</a:t>
            </a:r>
            <a:r>
              <a:rPr lang="en-US" dirty="0">
                <a:ea typeface="+mn-ea"/>
              </a:rPr>
              <a:t> to </a:t>
            </a:r>
            <a:r>
              <a:rPr lang="en-US" dirty="0">
                <a:latin typeface="Times New Roman" pitchFamily="18" charset="0"/>
                <a:ea typeface="+mn-ea"/>
              </a:rPr>
              <a:t>R: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i="1" dirty="0" smtClean="0">
                <a:latin typeface="Times New Roman" pitchFamily="18" charset="0"/>
                <a:ea typeface="+mn-ea"/>
              </a:rPr>
              <a:t>f </a:t>
            </a:r>
            <a:r>
              <a:rPr lang="en-US" dirty="0" smtClean="0">
                <a:latin typeface="Times New Roman" pitchFamily="18" charset="0"/>
                <a:ea typeface="+mn-ea"/>
              </a:rPr>
              <a:t>(</a:t>
            </a:r>
            <a:r>
              <a:rPr lang="en-US" i="1" dirty="0" err="1" smtClean="0">
                <a:latin typeface="Times New Roman" pitchFamily="18" charset="0"/>
                <a:ea typeface="+mn-ea"/>
              </a:rPr>
              <a:t>x,y</a:t>
            </a:r>
            <a:r>
              <a:rPr lang="en-US" dirty="0" smtClean="0">
                <a:latin typeface="Times New Roman" pitchFamily="18" charset="0"/>
                <a:ea typeface="+mn-ea"/>
              </a:rPr>
              <a:t>) </a:t>
            </a:r>
            <a:r>
              <a:rPr lang="en-US" dirty="0">
                <a:ea typeface="+mn-ea"/>
              </a:rPr>
              <a:t>gives the </a:t>
            </a:r>
            <a:r>
              <a:rPr lang="en-US" b="1" dirty="0">
                <a:ea typeface="+mn-ea"/>
              </a:rPr>
              <a:t>intensity</a:t>
            </a:r>
            <a:r>
              <a:rPr lang="en-US" dirty="0">
                <a:ea typeface="+mn-ea"/>
              </a:rPr>
              <a:t> at position </a:t>
            </a:r>
            <a:r>
              <a:rPr lang="en-US" dirty="0" smtClean="0">
                <a:latin typeface="Times New Roman" pitchFamily="18" charset="0"/>
                <a:ea typeface="+mn-ea"/>
              </a:rPr>
              <a:t>(</a:t>
            </a:r>
            <a:r>
              <a:rPr lang="en-US" i="1" dirty="0" err="1" smtClean="0">
                <a:latin typeface="Times New Roman" pitchFamily="18" charset="0"/>
                <a:ea typeface="+mn-ea"/>
              </a:rPr>
              <a:t>x,y</a:t>
            </a:r>
            <a:r>
              <a:rPr lang="en-US" dirty="0" smtClean="0">
                <a:latin typeface="Times New Roman" pitchFamily="18" charset="0"/>
                <a:ea typeface="+mn-ea"/>
              </a:rPr>
              <a:t>)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>
              <a:latin typeface="Times New Roman" pitchFamily="18" charset="0"/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ea typeface="+mn-ea"/>
              </a:rPr>
              <a:t>A </a:t>
            </a:r>
            <a:r>
              <a:rPr lang="en-US" b="1" dirty="0" smtClean="0">
                <a:ea typeface="+mn-ea"/>
              </a:rPr>
              <a:t>digital</a:t>
            </a:r>
            <a:r>
              <a:rPr lang="en-US" dirty="0" smtClean="0">
                <a:ea typeface="+mn-ea"/>
              </a:rPr>
              <a:t> image is a discrete (</a:t>
            </a:r>
            <a:r>
              <a:rPr lang="en-US" b="1" dirty="0" smtClean="0">
                <a:ea typeface="+mn-ea"/>
              </a:rPr>
              <a:t>sampled</a:t>
            </a:r>
            <a:r>
              <a:rPr lang="en-US" dirty="0" smtClean="0">
                <a:ea typeface="+mn-ea"/>
              </a:rPr>
              <a:t>, </a:t>
            </a:r>
            <a:r>
              <a:rPr lang="en-US" b="1" dirty="0" smtClean="0">
                <a:ea typeface="+mn-ea"/>
              </a:rPr>
              <a:t>quantized</a:t>
            </a:r>
            <a:r>
              <a:rPr lang="en-US" dirty="0" smtClean="0">
                <a:ea typeface="+mn-ea"/>
              </a:rPr>
              <a:t>) version of this function</a:t>
            </a:r>
            <a:endParaRPr lang="en-US" dirty="0">
              <a:latin typeface="Times New Roman" pitchFamily="18" charset="0"/>
              <a:ea typeface="+mn-ea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29000"/>
            <a:ext cx="2474913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What is an image?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928938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5068888" y="2563813"/>
            <a:ext cx="1524000" cy="1847850"/>
            <a:chOff x="5181600" y="3028890"/>
            <a:chExt cx="1524000" cy="184791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562600" y="3962370"/>
              <a:ext cx="838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5143490" y="4152880"/>
              <a:ext cx="609620" cy="22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5181588" y="3579770"/>
              <a:ext cx="762025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88" name="TextBox 19"/>
            <p:cNvSpPr txBox="1">
              <a:spLocks noChangeArrowheads="1"/>
            </p:cNvSpPr>
            <p:nvPr/>
          </p:nvSpPr>
          <p:spPr bwMode="auto">
            <a:xfrm>
              <a:off x="6357256" y="373380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000" i="1">
                  <a:latin typeface="Times New Roman" charset="0"/>
                  <a:cs typeface="Times New Roman" charset="0"/>
                </a:rPr>
                <a:t>x</a:t>
              </a:r>
            </a:p>
          </p:txBody>
        </p:sp>
        <p:sp>
          <p:nvSpPr>
            <p:cNvPr id="24589" name="TextBox 20"/>
            <p:cNvSpPr txBox="1">
              <a:spLocks noChangeArrowheads="1"/>
            </p:cNvSpPr>
            <p:nvPr/>
          </p:nvSpPr>
          <p:spPr bwMode="auto">
            <a:xfrm>
              <a:off x="5181600" y="447669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000" i="1">
                  <a:latin typeface="Times New Roman" charset="0"/>
                  <a:cs typeface="Times New Roman" charset="0"/>
                </a:rPr>
                <a:t>y</a:t>
              </a:r>
            </a:p>
          </p:txBody>
        </p:sp>
        <p:sp>
          <p:nvSpPr>
            <p:cNvPr id="24590" name="TextBox 21"/>
            <p:cNvSpPr txBox="1">
              <a:spLocks noChangeArrowheads="1"/>
            </p:cNvSpPr>
            <p:nvPr/>
          </p:nvSpPr>
          <p:spPr bwMode="auto">
            <a:xfrm>
              <a:off x="5660572" y="3028890"/>
              <a:ext cx="1045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000" i="1">
                  <a:latin typeface="Times New Roman" charset="0"/>
                  <a:cs typeface="Times New Roman" charset="0"/>
                </a:rPr>
                <a:t>f </a:t>
              </a:r>
              <a:r>
                <a:rPr lang="en-US" sz="2000">
                  <a:latin typeface="Times New Roman" charset="0"/>
                  <a:cs typeface="Times New Roman" charset="0"/>
                </a:rPr>
                <a:t>(</a:t>
              </a:r>
              <a:r>
                <a:rPr lang="en-US" sz="2000" i="1">
                  <a:latin typeface="Times New Roman" charset="0"/>
                  <a:cs typeface="Times New Roman" charset="0"/>
                </a:rPr>
                <a:t>x</a:t>
              </a:r>
              <a:r>
                <a:rPr lang="en-US" sz="2000">
                  <a:latin typeface="Times New Roman" charset="0"/>
                  <a:cs typeface="Times New Roman" charset="0"/>
                </a:rPr>
                <a:t>, </a:t>
              </a:r>
              <a:r>
                <a:rPr lang="en-US" sz="2000" i="1">
                  <a:latin typeface="Times New Roman" charset="0"/>
                  <a:cs typeface="Times New Roman" charset="0"/>
                </a:rPr>
                <a:t>y</a:t>
              </a:r>
              <a:r>
                <a:rPr lang="en-US" sz="2000">
                  <a:latin typeface="Times New Roman" charset="0"/>
                  <a:cs typeface="Times New Roman" charset="0"/>
                </a:rPr>
                <a:t>)</a:t>
              </a:r>
              <a:endParaRPr lang="en-US" sz="2000" i="1"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44544" y="6275170"/>
            <a:ext cx="244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credit: James Hays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ja-JP" sz="3600">
                <a:latin typeface="Arial" charset="0"/>
                <a:cs typeface="ＭＳ Ｐゴシック" charset="0"/>
              </a:rPr>
              <a:t>Image Processing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z="2800">
                <a:latin typeface="Arial" charset="0"/>
                <a:cs typeface="ＭＳ Ｐゴシック" charset="0"/>
              </a:rPr>
              <a:t>Define a new image </a:t>
            </a:r>
            <a:r>
              <a:rPr lang="en-US" altLang="ja-JP" sz="2800" i="1">
                <a:latin typeface="Arial" charset="0"/>
                <a:cs typeface="ＭＳ Ｐゴシック" charset="0"/>
              </a:rPr>
              <a:t>g</a:t>
            </a:r>
            <a:r>
              <a:rPr lang="en-US" altLang="ja-JP" sz="2800">
                <a:latin typeface="Arial" charset="0"/>
                <a:cs typeface="ＭＳ Ｐゴシック" charset="0"/>
              </a:rPr>
              <a:t> in terms of an existing image </a:t>
            </a:r>
            <a:r>
              <a:rPr lang="en-US" altLang="ja-JP" sz="2800" i="1">
                <a:latin typeface="Arial" charset="0"/>
                <a:cs typeface="ＭＳ Ｐゴシック" charset="0"/>
              </a:rPr>
              <a:t>f</a:t>
            </a:r>
          </a:p>
          <a:p>
            <a:pPr lvl="1" eaLnBrk="1" hangingPunct="1"/>
            <a:r>
              <a:rPr lang="en-US" altLang="ja-JP" sz="2400">
                <a:latin typeface="Arial" charset="0"/>
                <a:cs typeface="ＭＳ Ｐゴシック" charset="0"/>
              </a:rPr>
              <a:t>We can transform either the domain or the range of  </a:t>
            </a:r>
            <a:r>
              <a:rPr lang="en-US" altLang="ja-JP" sz="2400" i="1">
                <a:latin typeface="Arial" charset="0"/>
                <a:cs typeface="ＭＳ Ｐゴシック" charset="0"/>
              </a:rPr>
              <a:t>f</a:t>
            </a:r>
          </a:p>
          <a:p>
            <a:pPr eaLnBrk="1" hangingPunct="1"/>
            <a:r>
              <a:rPr lang="en-US" altLang="ja-JP" sz="2800">
                <a:latin typeface="Arial" charset="0"/>
                <a:cs typeface="ＭＳ Ｐゴシック" charset="0"/>
              </a:rPr>
              <a:t>Range transformation:</a:t>
            </a:r>
          </a:p>
          <a:p>
            <a:pPr eaLnBrk="1" hangingPunct="1"/>
            <a:endParaRPr lang="en-US" altLang="ja-JP" sz="2800">
              <a:latin typeface="Arial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en-US" altLang="ja-JP" sz="2800">
              <a:latin typeface="Arial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 altLang="ja-JP" sz="2800">
                <a:latin typeface="Arial" charset="0"/>
                <a:cs typeface="ＭＳ Ｐゴシック" charset="0"/>
              </a:rPr>
              <a:t>What kinds of operations can this perform?</a:t>
            </a:r>
          </a:p>
          <a:p>
            <a:pPr eaLnBrk="1" hangingPunct="1"/>
            <a:endParaRPr lang="ja-JP" altLang="en-US" sz="2800">
              <a:latin typeface="Arial" charset="0"/>
              <a:cs typeface="ＭＳ Ｐゴシック" charset="0"/>
            </a:endParaRPr>
          </a:p>
        </p:txBody>
      </p:sp>
      <p:pic>
        <p:nvPicPr>
          <p:cNvPr id="2765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3892550" cy="4238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609600" y="914400"/>
            <a:ext cx="784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>
                <a:latin typeface="Calibri" charset="0"/>
              </a:rPr>
              <a:t/>
            </a:r>
            <a:br>
              <a:rPr lang="en-US" sz="4000">
                <a:latin typeface="Calibri" charset="0"/>
              </a:rPr>
            </a:br>
            <a:r>
              <a:rPr lang="en-US" sz="4000">
                <a:latin typeface="Calibri" charset="0"/>
              </a:rPr>
              <a:t>Point Operations</a:t>
            </a:r>
          </a:p>
        </p:txBody>
      </p:sp>
      <p:sp>
        <p:nvSpPr>
          <p:cNvPr id="28675" name="Rectangle 2"/>
          <p:cNvSpPr>
            <a:spLocks/>
          </p:cNvSpPr>
          <p:nvPr/>
        </p:nvSpPr>
        <p:spPr bwMode="auto">
          <a:xfrm>
            <a:off x="3071813" y="4241800"/>
            <a:ext cx="357187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76" name="Rectangle 3"/>
          <p:cNvSpPr>
            <a:spLocks/>
          </p:cNvSpPr>
          <p:nvPr/>
        </p:nvSpPr>
        <p:spPr bwMode="auto">
          <a:xfrm>
            <a:off x="2000250" y="3884613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77" name="Rectangle 4"/>
          <p:cNvSpPr>
            <a:spLocks/>
          </p:cNvSpPr>
          <p:nvPr/>
        </p:nvSpPr>
        <p:spPr bwMode="auto">
          <a:xfrm>
            <a:off x="2000250" y="4598988"/>
            <a:ext cx="357188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78" name="Rectangle 5"/>
          <p:cNvSpPr>
            <a:spLocks/>
          </p:cNvSpPr>
          <p:nvPr/>
        </p:nvSpPr>
        <p:spPr bwMode="auto">
          <a:xfrm>
            <a:off x="2357438" y="3884613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79" name="Rectangle 6"/>
          <p:cNvSpPr>
            <a:spLocks/>
          </p:cNvSpPr>
          <p:nvPr/>
        </p:nvSpPr>
        <p:spPr bwMode="auto">
          <a:xfrm>
            <a:off x="3429000" y="3884613"/>
            <a:ext cx="357188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0" name="Rectangle 7"/>
          <p:cNvSpPr>
            <a:spLocks/>
          </p:cNvSpPr>
          <p:nvPr/>
        </p:nvSpPr>
        <p:spPr bwMode="auto">
          <a:xfrm>
            <a:off x="2000250" y="3170238"/>
            <a:ext cx="357188" cy="357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1" name="Rectangle 8"/>
          <p:cNvSpPr>
            <a:spLocks/>
          </p:cNvSpPr>
          <p:nvPr/>
        </p:nvSpPr>
        <p:spPr bwMode="auto">
          <a:xfrm>
            <a:off x="3071813" y="3527425"/>
            <a:ext cx="357187" cy="357188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2" name="Rectangle 9"/>
          <p:cNvSpPr>
            <a:spLocks/>
          </p:cNvSpPr>
          <p:nvPr/>
        </p:nvSpPr>
        <p:spPr bwMode="auto">
          <a:xfrm>
            <a:off x="3071813" y="3170238"/>
            <a:ext cx="357187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3" name="Rectangle 10"/>
          <p:cNvSpPr>
            <a:spLocks/>
          </p:cNvSpPr>
          <p:nvPr/>
        </p:nvSpPr>
        <p:spPr bwMode="auto">
          <a:xfrm>
            <a:off x="1643063" y="3170238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4" name="Rectangle 11"/>
          <p:cNvSpPr>
            <a:spLocks/>
          </p:cNvSpPr>
          <p:nvPr/>
        </p:nvSpPr>
        <p:spPr bwMode="auto">
          <a:xfrm>
            <a:off x="2357438" y="3170238"/>
            <a:ext cx="357187" cy="357187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5" name="Rectangle 12"/>
          <p:cNvSpPr>
            <a:spLocks/>
          </p:cNvSpPr>
          <p:nvPr/>
        </p:nvSpPr>
        <p:spPr bwMode="auto">
          <a:xfrm>
            <a:off x="1643063" y="3527425"/>
            <a:ext cx="357187" cy="357188"/>
          </a:xfrm>
          <a:prstGeom prst="rect">
            <a:avLst/>
          </a:prstGeom>
          <a:solidFill>
            <a:srgbClr val="FF388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6" name="Rectangle 13"/>
          <p:cNvSpPr>
            <a:spLocks/>
          </p:cNvSpPr>
          <p:nvPr/>
        </p:nvSpPr>
        <p:spPr bwMode="auto">
          <a:xfrm>
            <a:off x="3429000" y="3170238"/>
            <a:ext cx="357188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7" name="Rectangle 14"/>
          <p:cNvSpPr>
            <a:spLocks/>
          </p:cNvSpPr>
          <p:nvPr/>
        </p:nvSpPr>
        <p:spPr bwMode="auto">
          <a:xfrm>
            <a:off x="2714625" y="4598988"/>
            <a:ext cx="357188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8" name="Rectangle 15"/>
          <p:cNvSpPr>
            <a:spLocks/>
          </p:cNvSpPr>
          <p:nvPr/>
        </p:nvSpPr>
        <p:spPr bwMode="auto">
          <a:xfrm>
            <a:off x="2357438" y="4598988"/>
            <a:ext cx="357187" cy="357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89" name="Rectangle 16"/>
          <p:cNvSpPr>
            <a:spLocks/>
          </p:cNvSpPr>
          <p:nvPr/>
        </p:nvSpPr>
        <p:spPr bwMode="auto">
          <a:xfrm>
            <a:off x="3071813" y="4956175"/>
            <a:ext cx="357187" cy="357188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0" name="Rectangle 17"/>
          <p:cNvSpPr>
            <a:spLocks/>
          </p:cNvSpPr>
          <p:nvPr/>
        </p:nvSpPr>
        <p:spPr bwMode="auto">
          <a:xfrm>
            <a:off x="1643063" y="4598988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1" name="Rectangle 18"/>
          <p:cNvSpPr>
            <a:spLocks/>
          </p:cNvSpPr>
          <p:nvPr/>
        </p:nvSpPr>
        <p:spPr bwMode="auto">
          <a:xfrm>
            <a:off x="1643063" y="4956175"/>
            <a:ext cx="357187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2" name="Rectangle 19"/>
          <p:cNvSpPr>
            <a:spLocks/>
          </p:cNvSpPr>
          <p:nvPr/>
        </p:nvSpPr>
        <p:spPr bwMode="auto">
          <a:xfrm>
            <a:off x="3071813" y="4598988"/>
            <a:ext cx="357187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3" name="Rectangle 20"/>
          <p:cNvSpPr>
            <a:spLocks/>
          </p:cNvSpPr>
          <p:nvPr/>
        </p:nvSpPr>
        <p:spPr bwMode="auto">
          <a:xfrm>
            <a:off x="2714625" y="4241800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4" name="Rectangle 21"/>
          <p:cNvSpPr>
            <a:spLocks/>
          </p:cNvSpPr>
          <p:nvPr/>
        </p:nvSpPr>
        <p:spPr bwMode="auto">
          <a:xfrm>
            <a:off x="2714625" y="3884613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5" name="Rectangle 22"/>
          <p:cNvSpPr>
            <a:spLocks/>
          </p:cNvSpPr>
          <p:nvPr/>
        </p:nvSpPr>
        <p:spPr bwMode="auto">
          <a:xfrm>
            <a:off x="2357438" y="4241800"/>
            <a:ext cx="357187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6" name="Rectangle 23"/>
          <p:cNvSpPr>
            <a:spLocks/>
          </p:cNvSpPr>
          <p:nvPr/>
        </p:nvSpPr>
        <p:spPr bwMode="auto">
          <a:xfrm>
            <a:off x="3429000" y="4241800"/>
            <a:ext cx="357188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7" name="Rectangle 24"/>
          <p:cNvSpPr>
            <a:spLocks/>
          </p:cNvSpPr>
          <p:nvPr/>
        </p:nvSpPr>
        <p:spPr bwMode="auto">
          <a:xfrm>
            <a:off x="2000250" y="4241800"/>
            <a:ext cx="357188" cy="357188"/>
          </a:xfrm>
          <a:prstGeom prst="rect">
            <a:avLst/>
          </a:prstGeom>
          <a:solidFill>
            <a:srgbClr val="FF388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8" name="Rectangle 25"/>
          <p:cNvSpPr>
            <a:spLocks/>
          </p:cNvSpPr>
          <p:nvPr/>
        </p:nvSpPr>
        <p:spPr bwMode="auto">
          <a:xfrm>
            <a:off x="2714625" y="495617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699" name="Rectangle 26"/>
          <p:cNvSpPr>
            <a:spLocks/>
          </p:cNvSpPr>
          <p:nvPr/>
        </p:nvSpPr>
        <p:spPr bwMode="auto">
          <a:xfrm>
            <a:off x="2714625" y="3170238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0" name="Rectangle 27"/>
          <p:cNvSpPr>
            <a:spLocks/>
          </p:cNvSpPr>
          <p:nvPr/>
        </p:nvSpPr>
        <p:spPr bwMode="auto">
          <a:xfrm>
            <a:off x="2714625" y="3527425"/>
            <a:ext cx="357188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1" name="Rectangle 28"/>
          <p:cNvSpPr>
            <a:spLocks/>
          </p:cNvSpPr>
          <p:nvPr/>
        </p:nvSpPr>
        <p:spPr bwMode="auto">
          <a:xfrm>
            <a:off x="2000250" y="3527425"/>
            <a:ext cx="357188" cy="357188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2" name="Rectangle 29"/>
          <p:cNvSpPr>
            <a:spLocks/>
          </p:cNvSpPr>
          <p:nvPr/>
        </p:nvSpPr>
        <p:spPr bwMode="auto">
          <a:xfrm>
            <a:off x="2357438" y="3527425"/>
            <a:ext cx="357187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3" name="Rectangle 30"/>
          <p:cNvSpPr>
            <a:spLocks/>
          </p:cNvSpPr>
          <p:nvPr/>
        </p:nvSpPr>
        <p:spPr bwMode="auto">
          <a:xfrm>
            <a:off x="1643063" y="4241800"/>
            <a:ext cx="357187" cy="357188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4" name="Rectangle 31"/>
          <p:cNvSpPr>
            <a:spLocks/>
          </p:cNvSpPr>
          <p:nvPr/>
        </p:nvSpPr>
        <p:spPr bwMode="auto">
          <a:xfrm>
            <a:off x="3429000" y="495617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5" name="Rectangle 32"/>
          <p:cNvSpPr>
            <a:spLocks/>
          </p:cNvSpPr>
          <p:nvPr/>
        </p:nvSpPr>
        <p:spPr bwMode="auto">
          <a:xfrm>
            <a:off x="2357438" y="4956175"/>
            <a:ext cx="357187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6" name="Rectangle 33"/>
          <p:cNvSpPr>
            <a:spLocks/>
          </p:cNvSpPr>
          <p:nvPr/>
        </p:nvSpPr>
        <p:spPr bwMode="auto">
          <a:xfrm>
            <a:off x="2000250" y="4956175"/>
            <a:ext cx="357188" cy="357188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7" name="Rectangle 34"/>
          <p:cNvSpPr>
            <a:spLocks/>
          </p:cNvSpPr>
          <p:nvPr/>
        </p:nvSpPr>
        <p:spPr bwMode="auto">
          <a:xfrm>
            <a:off x="3429000" y="352742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8" name="Rectangle 35"/>
          <p:cNvSpPr>
            <a:spLocks/>
          </p:cNvSpPr>
          <p:nvPr/>
        </p:nvSpPr>
        <p:spPr bwMode="auto">
          <a:xfrm>
            <a:off x="3429000" y="4598988"/>
            <a:ext cx="357188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09" name="Rectangle 36"/>
          <p:cNvSpPr>
            <a:spLocks/>
          </p:cNvSpPr>
          <p:nvPr/>
        </p:nvSpPr>
        <p:spPr bwMode="auto">
          <a:xfrm>
            <a:off x="3071813" y="3884613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10" name="Rectangle 37"/>
          <p:cNvSpPr>
            <a:spLocks/>
          </p:cNvSpPr>
          <p:nvPr/>
        </p:nvSpPr>
        <p:spPr bwMode="auto">
          <a:xfrm>
            <a:off x="1643063" y="3884613"/>
            <a:ext cx="357187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grpSp>
        <p:nvGrpSpPr>
          <p:cNvPr id="28711" name="Group 38"/>
          <p:cNvGrpSpPr>
            <a:grpSpLocks/>
          </p:cNvGrpSpPr>
          <p:nvPr/>
        </p:nvGrpSpPr>
        <p:grpSpPr bwMode="auto">
          <a:xfrm>
            <a:off x="5348288" y="3170238"/>
            <a:ext cx="2143125" cy="2143125"/>
            <a:chOff x="0" y="0"/>
            <a:chExt cx="1920" cy="1920"/>
          </a:xfrm>
        </p:grpSpPr>
        <p:sp>
          <p:nvSpPr>
            <p:cNvPr id="28826" name="Rectangle 39"/>
            <p:cNvSpPr>
              <a:spLocks/>
            </p:cNvSpPr>
            <p:nvPr/>
          </p:nvSpPr>
          <p:spPr bwMode="auto">
            <a:xfrm>
              <a:off x="128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7" name="Rectangle 40"/>
            <p:cNvSpPr>
              <a:spLocks/>
            </p:cNvSpPr>
            <p:nvPr/>
          </p:nvSpPr>
          <p:spPr bwMode="auto">
            <a:xfrm>
              <a:off x="32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8" name="Rectangle 41"/>
            <p:cNvSpPr>
              <a:spLocks/>
            </p:cNvSpPr>
            <p:nvPr/>
          </p:nvSpPr>
          <p:spPr bwMode="auto">
            <a:xfrm>
              <a:off x="32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9" name="Rectangle 42"/>
            <p:cNvSpPr>
              <a:spLocks/>
            </p:cNvSpPr>
            <p:nvPr/>
          </p:nvSpPr>
          <p:spPr bwMode="auto">
            <a:xfrm>
              <a:off x="64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0" name="Rectangle 43"/>
            <p:cNvSpPr>
              <a:spLocks/>
            </p:cNvSpPr>
            <p:nvPr/>
          </p:nvSpPr>
          <p:spPr bwMode="auto">
            <a:xfrm>
              <a:off x="160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1" name="Rectangle 44"/>
            <p:cNvSpPr>
              <a:spLocks/>
            </p:cNvSpPr>
            <p:nvPr/>
          </p:nvSpPr>
          <p:spPr bwMode="auto">
            <a:xfrm>
              <a:off x="320" y="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2" name="Rectangle 45"/>
            <p:cNvSpPr>
              <a:spLocks/>
            </p:cNvSpPr>
            <p:nvPr/>
          </p:nvSpPr>
          <p:spPr bwMode="auto">
            <a:xfrm>
              <a:off x="1280" y="32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3" name="Rectangle 46"/>
            <p:cNvSpPr>
              <a:spLocks/>
            </p:cNvSpPr>
            <p:nvPr/>
          </p:nvSpPr>
          <p:spPr bwMode="auto">
            <a:xfrm>
              <a:off x="1280" y="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4" name="Rectangle 47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5" name="Rectangle 48"/>
            <p:cNvSpPr>
              <a:spLocks/>
            </p:cNvSpPr>
            <p:nvPr/>
          </p:nvSpPr>
          <p:spPr bwMode="auto">
            <a:xfrm>
              <a:off x="640" y="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6" name="Rectangle 49"/>
            <p:cNvSpPr>
              <a:spLocks/>
            </p:cNvSpPr>
            <p:nvPr/>
          </p:nvSpPr>
          <p:spPr bwMode="auto">
            <a:xfrm>
              <a:off x="0" y="32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7" name="Rectangle 50"/>
            <p:cNvSpPr>
              <a:spLocks/>
            </p:cNvSpPr>
            <p:nvPr/>
          </p:nvSpPr>
          <p:spPr bwMode="auto">
            <a:xfrm>
              <a:off x="1600" y="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8" name="Rectangle 51"/>
            <p:cNvSpPr>
              <a:spLocks/>
            </p:cNvSpPr>
            <p:nvPr/>
          </p:nvSpPr>
          <p:spPr bwMode="auto">
            <a:xfrm>
              <a:off x="96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39" name="Rectangle 52"/>
            <p:cNvSpPr>
              <a:spLocks/>
            </p:cNvSpPr>
            <p:nvPr/>
          </p:nvSpPr>
          <p:spPr bwMode="auto">
            <a:xfrm>
              <a:off x="640" y="128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0" name="Rectangle 53"/>
            <p:cNvSpPr>
              <a:spLocks/>
            </p:cNvSpPr>
            <p:nvPr/>
          </p:nvSpPr>
          <p:spPr bwMode="auto">
            <a:xfrm>
              <a:off x="1280" y="160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1" name="Rectangle 54"/>
            <p:cNvSpPr>
              <a:spLocks/>
            </p:cNvSpPr>
            <p:nvPr/>
          </p:nvSpPr>
          <p:spPr bwMode="auto">
            <a:xfrm>
              <a:off x="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2" name="Rectangle 55"/>
            <p:cNvSpPr>
              <a:spLocks/>
            </p:cNvSpPr>
            <p:nvPr/>
          </p:nvSpPr>
          <p:spPr bwMode="auto">
            <a:xfrm>
              <a:off x="0" y="160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3" name="Rectangle 56"/>
            <p:cNvSpPr>
              <a:spLocks/>
            </p:cNvSpPr>
            <p:nvPr/>
          </p:nvSpPr>
          <p:spPr bwMode="auto">
            <a:xfrm>
              <a:off x="1280" y="128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4" name="Rectangle 57"/>
            <p:cNvSpPr>
              <a:spLocks/>
            </p:cNvSpPr>
            <p:nvPr/>
          </p:nvSpPr>
          <p:spPr bwMode="auto">
            <a:xfrm>
              <a:off x="96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5" name="Rectangle 58"/>
            <p:cNvSpPr>
              <a:spLocks/>
            </p:cNvSpPr>
            <p:nvPr/>
          </p:nvSpPr>
          <p:spPr bwMode="auto">
            <a:xfrm>
              <a:off x="96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6" name="Rectangle 59"/>
            <p:cNvSpPr>
              <a:spLocks/>
            </p:cNvSpPr>
            <p:nvPr/>
          </p:nvSpPr>
          <p:spPr bwMode="auto">
            <a:xfrm>
              <a:off x="640" y="96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7" name="Rectangle 60"/>
            <p:cNvSpPr>
              <a:spLocks/>
            </p:cNvSpPr>
            <p:nvPr/>
          </p:nvSpPr>
          <p:spPr bwMode="auto">
            <a:xfrm>
              <a:off x="1600" y="96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8" name="Rectangle 61"/>
            <p:cNvSpPr>
              <a:spLocks/>
            </p:cNvSpPr>
            <p:nvPr/>
          </p:nvSpPr>
          <p:spPr bwMode="auto">
            <a:xfrm>
              <a:off x="320" y="96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49" name="Rectangle 62"/>
            <p:cNvSpPr>
              <a:spLocks/>
            </p:cNvSpPr>
            <p:nvPr/>
          </p:nvSpPr>
          <p:spPr bwMode="auto">
            <a:xfrm>
              <a:off x="96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0" name="Rectangle 63"/>
            <p:cNvSpPr>
              <a:spLocks/>
            </p:cNvSpPr>
            <p:nvPr/>
          </p:nvSpPr>
          <p:spPr bwMode="auto">
            <a:xfrm>
              <a:off x="960" y="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1" name="Rectangle 64"/>
            <p:cNvSpPr>
              <a:spLocks/>
            </p:cNvSpPr>
            <p:nvPr/>
          </p:nvSpPr>
          <p:spPr bwMode="auto">
            <a:xfrm>
              <a:off x="960" y="32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2" name="Rectangle 65"/>
            <p:cNvSpPr>
              <a:spLocks/>
            </p:cNvSpPr>
            <p:nvPr/>
          </p:nvSpPr>
          <p:spPr bwMode="auto">
            <a:xfrm>
              <a:off x="320" y="32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3" name="Rectangle 66"/>
            <p:cNvSpPr>
              <a:spLocks/>
            </p:cNvSpPr>
            <p:nvPr/>
          </p:nvSpPr>
          <p:spPr bwMode="auto">
            <a:xfrm>
              <a:off x="640" y="32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4" name="Rectangle 67"/>
            <p:cNvSpPr>
              <a:spLocks/>
            </p:cNvSpPr>
            <p:nvPr/>
          </p:nvSpPr>
          <p:spPr bwMode="auto">
            <a:xfrm>
              <a:off x="0" y="96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5" name="Rectangle 68"/>
            <p:cNvSpPr>
              <a:spLocks/>
            </p:cNvSpPr>
            <p:nvPr/>
          </p:nvSpPr>
          <p:spPr bwMode="auto">
            <a:xfrm>
              <a:off x="160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6" name="Rectangle 69"/>
            <p:cNvSpPr>
              <a:spLocks/>
            </p:cNvSpPr>
            <p:nvPr/>
          </p:nvSpPr>
          <p:spPr bwMode="auto">
            <a:xfrm>
              <a:off x="640" y="160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7" name="Rectangle 70"/>
            <p:cNvSpPr>
              <a:spLocks/>
            </p:cNvSpPr>
            <p:nvPr/>
          </p:nvSpPr>
          <p:spPr bwMode="auto">
            <a:xfrm>
              <a:off x="320" y="160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8" name="Rectangle 71"/>
            <p:cNvSpPr>
              <a:spLocks/>
            </p:cNvSpPr>
            <p:nvPr/>
          </p:nvSpPr>
          <p:spPr bwMode="auto">
            <a:xfrm>
              <a:off x="1600" y="32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59" name="Rectangle 72"/>
            <p:cNvSpPr>
              <a:spLocks/>
            </p:cNvSpPr>
            <p:nvPr/>
          </p:nvSpPr>
          <p:spPr bwMode="auto">
            <a:xfrm>
              <a:off x="160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60" name="Rectangle 73"/>
            <p:cNvSpPr>
              <a:spLocks/>
            </p:cNvSpPr>
            <p:nvPr/>
          </p:nvSpPr>
          <p:spPr bwMode="auto">
            <a:xfrm>
              <a:off x="128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61" name="Rectangle 74"/>
            <p:cNvSpPr>
              <a:spLocks/>
            </p:cNvSpPr>
            <p:nvPr/>
          </p:nvSpPr>
          <p:spPr bwMode="auto">
            <a:xfrm>
              <a:off x="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  <p:grpSp>
        <p:nvGrpSpPr>
          <p:cNvPr id="28712" name="Group 75"/>
          <p:cNvGrpSpPr>
            <a:grpSpLocks/>
          </p:cNvGrpSpPr>
          <p:nvPr/>
        </p:nvGrpSpPr>
        <p:grpSpPr bwMode="auto">
          <a:xfrm>
            <a:off x="5348288" y="3170238"/>
            <a:ext cx="2143125" cy="2143125"/>
            <a:chOff x="0" y="0"/>
            <a:chExt cx="1920" cy="1920"/>
          </a:xfrm>
        </p:grpSpPr>
        <p:sp>
          <p:nvSpPr>
            <p:cNvPr id="28790" name="Rectangle 76"/>
            <p:cNvSpPr>
              <a:spLocks/>
            </p:cNvSpPr>
            <p:nvPr/>
          </p:nvSpPr>
          <p:spPr bwMode="auto">
            <a:xfrm>
              <a:off x="160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1" name="Rectangle 77"/>
            <p:cNvSpPr>
              <a:spLocks/>
            </p:cNvSpPr>
            <p:nvPr/>
          </p:nvSpPr>
          <p:spPr bwMode="auto">
            <a:xfrm>
              <a:off x="64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2" name="Rectangle 78"/>
            <p:cNvSpPr>
              <a:spLocks/>
            </p:cNvSpPr>
            <p:nvPr/>
          </p:nvSpPr>
          <p:spPr bwMode="auto">
            <a:xfrm>
              <a:off x="64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3" name="Rectangle 79"/>
            <p:cNvSpPr>
              <a:spLocks/>
            </p:cNvSpPr>
            <p:nvPr/>
          </p:nvSpPr>
          <p:spPr bwMode="auto">
            <a:xfrm>
              <a:off x="96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4" name="Rectangle 80"/>
            <p:cNvSpPr>
              <a:spLocks/>
            </p:cNvSpPr>
            <p:nvPr/>
          </p:nvSpPr>
          <p:spPr bwMode="auto">
            <a:xfrm>
              <a:off x="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5" name="Rectangle 81"/>
            <p:cNvSpPr>
              <a:spLocks/>
            </p:cNvSpPr>
            <p:nvPr/>
          </p:nvSpPr>
          <p:spPr bwMode="auto">
            <a:xfrm>
              <a:off x="640" y="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6" name="Rectangle 82"/>
            <p:cNvSpPr>
              <a:spLocks/>
            </p:cNvSpPr>
            <p:nvPr/>
          </p:nvSpPr>
          <p:spPr bwMode="auto">
            <a:xfrm>
              <a:off x="1600" y="32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7" name="Rectangle 83"/>
            <p:cNvSpPr>
              <a:spLocks/>
            </p:cNvSpPr>
            <p:nvPr/>
          </p:nvSpPr>
          <p:spPr bwMode="auto">
            <a:xfrm>
              <a:off x="1600" y="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8" name="Rectangle 84"/>
            <p:cNvSpPr>
              <a:spLocks/>
            </p:cNvSpPr>
            <p:nvPr/>
          </p:nvSpPr>
          <p:spPr bwMode="auto">
            <a:xfrm>
              <a:off x="320" y="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99" name="Rectangle 85"/>
            <p:cNvSpPr>
              <a:spLocks/>
            </p:cNvSpPr>
            <p:nvPr/>
          </p:nvSpPr>
          <p:spPr bwMode="auto">
            <a:xfrm>
              <a:off x="960" y="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0" name="Rectangle 86"/>
            <p:cNvSpPr>
              <a:spLocks/>
            </p:cNvSpPr>
            <p:nvPr/>
          </p:nvSpPr>
          <p:spPr bwMode="auto">
            <a:xfrm>
              <a:off x="320" y="32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1" name="Rectangle 87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2" name="Rectangle 88"/>
            <p:cNvSpPr>
              <a:spLocks/>
            </p:cNvSpPr>
            <p:nvPr/>
          </p:nvSpPr>
          <p:spPr bwMode="auto">
            <a:xfrm>
              <a:off x="128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3" name="Rectangle 89"/>
            <p:cNvSpPr>
              <a:spLocks/>
            </p:cNvSpPr>
            <p:nvPr/>
          </p:nvSpPr>
          <p:spPr bwMode="auto">
            <a:xfrm>
              <a:off x="960" y="128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4" name="Rectangle 90"/>
            <p:cNvSpPr>
              <a:spLocks/>
            </p:cNvSpPr>
            <p:nvPr/>
          </p:nvSpPr>
          <p:spPr bwMode="auto">
            <a:xfrm>
              <a:off x="1600" y="160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5" name="Rectangle 91"/>
            <p:cNvSpPr>
              <a:spLocks/>
            </p:cNvSpPr>
            <p:nvPr/>
          </p:nvSpPr>
          <p:spPr bwMode="auto">
            <a:xfrm>
              <a:off x="32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6" name="Rectangle 92"/>
            <p:cNvSpPr>
              <a:spLocks/>
            </p:cNvSpPr>
            <p:nvPr/>
          </p:nvSpPr>
          <p:spPr bwMode="auto">
            <a:xfrm>
              <a:off x="320" y="160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7" name="Rectangle 93"/>
            <p:cNvSpPr>
              <a:spLocks/>
            </p:cNvSpPr>
            <p:nvPr/>
          </p:nvSpPr>
          <p:spPr bwMode="auto">
            <a:xfrm>
              <a:off x="1600" y="128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8" name="Rectangle 94"/>
            <p:cNvSpPr>
              <a:spLocks/>
            </p:cNvSpPr>
            <p:nvPr/>
          </p:nvSpPr>
          <p:spPr bwMode="auto">
            <a:xfrm>
              <a:off x="128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09" name="Rectangle 95"/>
            <p:cNvSpPr>
              <a:spLocks/>
            </p:cNvSpPr>
            <p:nvPr/>
          </p:nvSpPr>
          <p:spPr bwMode="auto">
            <a:xfrm>
              <a:off x="128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0" name="Rectangle 96"/>
            <p:cNvSpPr>
              <a:spLocks/>
            </p:cNvSpPr>
            <p:nvPr/>
          </p:nvSpPr>
          <p:spPr bwMode="auto">
            <a:xfrm>
              <a:off x="960" y="96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1" name="Rectangle 97"/>
            <p:cNvSpPr>
              <a:spLocks/>
            </p:cNvSpPr>
            <p:nvPr/>
          </p:nvSpPr>
          <p:spPr bwMode="auto">
            <a:xfrm>
              <a:off x="0" y="96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2" name="Rectangle 98"/>
            <p:cNvSpPr>
              <a:spLocks/>
            </p:cNvSpPr>
            <p:nvPr/>
          </p:nvSpPr>
          <p:spPr bwMode="auto">
            <a:xfrm>
              <a:off x="640" y="96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3" name="Rectangle 99"/>
            <p:cNvSpPr>
              <a:spLocks/>
            </p:cNvSpPr>
            <p:nvPr/>
          </p:nvSpPr>
          <p:spPr bwMode="auto">
            <a:xfrm>
              <a:off x="128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4" name="Rectangle 100"/>
            <p:cNvSpPr>
              <a:spLocks/>
            </p:cNvSpPr>
            <p:nvPr/>
          </p:nvSpPr>
          <p:spPr bwMode="auto">
            <a:xfrm>
              <a:off x="1280" y="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5" name="Rectangle 101"/>
            <p:cNvSpPr>
              <a:spLocks/>
            </p:cNvSpPr>
            <p:nvPr/>
          </p:nvSpPr>
          <p:spPr bwMode="auto">
            <a:xfrm>
              <a:off x="1280" y="32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6" name="Rectangle 102"/>
            <p:cNvSpPr>
              <a:spLocks/>
            </p:cNvSpPr>
            <p:nvPr/>
          </p:nvSpPr>
          <p:spPr bwMode="auto">
            <a:xfrm>
              <a:off x="640" y="32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7" name="Rectangle 103"/>
            <p:cNvSpPr>
              <a:spLocks/>
            </p:cNvSpPr>
            <p:nvPr/>
          </p:nvSpPr>
          <p:spPr bwMode="auto">
            <a:xfrm>
              <a:off x="960" y="32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8" name="Rectangle 104"/>
            <p:cNvSpPr>
              <a:spLocks/>
            </p:cNvSpPr>
            <p:nvPr/>
          </p:nvSpPr>
          <p:spPr bwMode="auto">
            <a:xfrm>
              <a:off x="320" y="96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19" name="Rectangle 105"/>
            <p:cNvSpPr>
              <a:spLocks/>
            </p:cNvSpPr>
            <p:nvPr/>
          </p:nvSpPr>
          <p:spPr bwMode="auto">
            <a:xfrm>
              <a:off x="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0" name="Rectangle 106"/>
            <p:cNvSpPr>
              <a:spLocks/>
            </p:cNvSpPr>
            <p:nvPr/>
          </p:nvSpPr>
          <p:spPr bwMode="auto">
            <a:xfrm>
              <a:off x="960" y="160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1" name="Rectangle 107"/>
            <p:cNvSpPr>
              <a:spLocks/>
            </p:cNvSpPr>
            <p:nvPr/>
          </p:nvSpPr>
          <p:spPr bwMode="auto">
            <a:xfrm>
              <a:off x="640" y="160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2" name="Rectangle 108"/>
            <p:cNvSpPr>
              <a:spLocks/>
            </p:cNvSpPr>
            <p:nvPr/>
          </p:nvSpPr>
          <p:spPr bwMode="auto">
            <a:xfrm>
              <a:off x="0" y="32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3" name="Rectangle 109"/>
            <p:cNvSpPr>
              <a:spLocks/>
            </p:cNvSpPr>
            <p:nvPr/>
          </p:nvSpPr>
          <p:spPr bwMode="auto">
            <a:xfrm>
              <a:off x="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4" name="Rectangle 110"/>
            <p:cNvSpPr>
              <a:spLocks/>
            </p:cNvSpPr>
            <p:nvPr/>
          </p:nvSpPr>
          <p:spPr bwMode="auto">
            <a:xfrm>
              <a:off x="160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825" name="Rectangle 111"/>
            <p:cNvSpPr>
              <a:spLocks/>
            </p:cNvSpPr>
            <p:nvPr/>
          </p:nvSpPr>
          <p:spPr bwMode="auto">
            <a:xfrm>
              <a:off x="32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  <p:grpSp>
        <p:nvGrpSpPr>
          <p:cNvPr id="28713" name="Group 112"/>
          <p:cNvGrpSpPr>
            <a:grpSpLocks/>
          </p:cNvGrpSpPr>
          <p:nvPr/>
        </p:nvGrpSpPr>
        <p:grpSpPr bwMode="auto">
          <a:xfrm>
            <a:off x="5348288" y="3170238"/>
            <a:ext cx="2143125" cy="2143125"/>
            <a:chOff x="0" y="0"/>
            <a:chExt cx="1920" cy="1920"/>
          </a:xfrm>
        </p:grpSpPr>
        <p:sp>
          <p:nvSpPr>
            <p:cNvPr id="28754" name="Rectangle 113"/>
            <p:cNvSpPr>
              <a:spLocks/>
            </p:cNvSpPr>
            <p:nvPr/>
          </p:nvSpPr>
          <p:spPr bwMode="auto">
            <a:xfrm>
              <a:off x="96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5" name="Rectangle 114"/>
            <p:cNvSpPr>
              <a:spLocks/>
            </p:cNvSpPr>
            <p:nvPr/>
          </p:nvSpPr>
          <p:spPr bwMode="auto">
            <a:xfrm>
              <a:off x="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6" name="Rectangle 115"/>
            <p:cNvSpPr>
              <a:spLocks/>
            </p:cNvSpPr>
            <p:nvPr/>
          </p:nvSpPr>
          <p:spPr bwMode="auto">
            <a:xfrm>
              <a:off x="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7" name="Rectangle 116"/>
            <p:cNvSpPr>
              <a:spLocks/>
            </p:cNvSpPr>
            <p:nvPr/>
          </p:nvSpPr>
          <p:spPr bwMode="auto">
            <a:xfrm>
              <a:off x="32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8" name="Rectangle 117"/>
            <p:cNvSpPr>
              <a:spLocks/>
            </p:cNvSpPr>
            <p:nvPr/>
          </p:nvSpPr>
          <p:spPr bwMode="auto">
            <a:xfrm>
              <a:off x="128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9" name="Rectangle 118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0" name="Rectangle 119"/>
            <p:cNvSpPr>
              <a:spLocks/>
            </p:cNvSpPr>
            <p:nvPr/>
          </p:nvSpPr>
          <p:spPr bwMode="auto">
            <a:xfrm>
              <a:off x="960" y="32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1" name="Rectangle 120"/>
            <p:cNvSpPr>
              <a:spLocks/>
            </p:cNvSpPr>
            <p:nvPr/>
          </p:nvSpPr>
          <p:spPr bwMode="auto">
            <a:xfrm>
              <a:off x="960" y="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2" name="Rectangle 121"/>
            <p:cNvSpPr>
              <a:spLocks/>
            </p:cNvSpPr>
            <p:nvPr/>
          </p:nvSpPr>
          <p:spPr bwMode="auto">
            <a:xfrm>
              <a:off x="1600" y="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3" name="Rectangle 122"/>
            <p:cNvSpPr>
              <a:spLocks/>
            </p:cNvSpPr>
            <p:nvPr/>
          </p:nvSpPr>
          <p:spPr bwMode="auto">
            <a:xfrm>
              <a:off x="320" y="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4" name="Rectangle 123"/>
            <p:cNvSpPr>
              <a:spLocks/>
            </p:cNvSpPr>
            <p:nvPr/>
          </p:nvSpPr>
          <p:spPr bwMode="auto">
            <a:xfrm>
              <a:off x="1600" y="32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5" name="Rectangle 124"/>
            <p:cNvSpPr>
              <a:spLocks/>
            </p:cNvSpPr>
            <p:nvPr/>
          </p:nvSpPr>
          <p:spPr bwMode="auto">
            <a:xfrm>
              <a:off x="1280" y="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6" name="Rectangle 125"/>
            <p:cNvSpPr>
              <a:spLocks/>
            </p:cNvSpPr>
            <p:nvPr/>
          </p:nvSpPr>
          <p:spPr bwMode="auto">
            <a:xfrm>
              <a:off x="64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7" name="Rectangle 126"/>
            <p:cNvSpPr>
              <a:spLocks/>
            </p:cNvSpPr>
            <p:nvPr/>
          </p:nvSpPr>
          <p:spPr bwMode="auto">
            <a:xfrm>
              <a:off x="320" y="128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8" name="Rectangle 127"/>
            <p:cNvSpPr>
              <a:spLocks/>
            </p:cNvSpPr>
            <p:nvPr/>
          </p:nvSpPr>
          <p:spPr bwMode="auto">
            <a:xfrm>
              <a:off x="960" y="160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69" name="Rectangle 128"/>
            <p:cNvSpPr>
              <a:spLocks/>
            </p:cNvSpPr>
            <p:nvPr/>
          </p:nvSpPr>
          <p:spPr bwMode="auto">
            <a:xfrm>
              <a:off x="1600" y="128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0" name="Rectangle 129"/>
            <p:cNvSpPr>
              <a:spLocks/>
            </p:cNvSpPr>
            <p:nvPr/>
          </p:nvSpPr>
          <p:spPr bwMode="auto">
            <a:xfrm>
              <a:off x="1600" y="160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1" name="Rectangle 130"/>
            <p:cNvSpPr>
              <a:spLocks/>
            </p:cNvSpPr>
            <p:nvPr/>
          </p:nvSpPr>
          <p:spPr bwMode="auto">
            <a:xfrm>
              <a:off x="960" y="128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2" name="Rectangle 131"/>
            <p:cNvSpPr>
              <a:spLocks/>
            </p:cNvSpPr>
            <p:nvPr/>
          </p:nvSpPr>
          <p:spPr bwMode="auto">
            <a:xfrm>
              <a:off x="640" y="96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3" name="Rectangle 132"/>
            <p:cNvSpPr>
              <a:spLocks/>
            </p:cNvSpPr>
            <p:nvPr/>
          </p:nvSpPr>
          <p:spPr bwMode="auto">
            <a:xfrm>
              <a:off x="640" y="64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4" name="Rectangle 133"/>
            <p:cNvSpPr>
              <a:spLocks/>
            </p:cNvSpPr>
            <p:nvPr/>
          </p:nvSpPr>
          <p:spPr bwMode="auto">
            <a:xfrm>
              <a:off x="320" y="96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5" name="Rectangle 134"/>
            <p:cNvSpPr>
              <a:spLocks/>
            </p:cNvSpPr>
            <p:nvPr/>
          </p:nvSpPr>
          <p:spPr bwMode="auto">
            <a:xfrm>
              <a:off x="1280" y="96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6" name="Rectangle 135"/>
            <p:cNvSpPr>
              <a:spLocks/>
            </p:cNvSpPr>
            <p:nvPr/>
          </p:nvSpPr>
          <p:spPr bwMode="auto">
            <a:xfrm>
              <a:off x="0" y="960"/>
              <a:ext cx="320" cy="320"/>
            </a:xfrm>
            <a:prstGeom prst="rect">
              <a:avLst/>
            </a:prstGeom>
            <a:solidFill>
              <a:srgbClr val="FF3884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7" name="Rectangle 136"/>
            <p:cNvSpPr>
              <a:spLocks/>
            </p:cNvSpPr>
            <p:nvPr/>
          </p:nvSpPr>
          <p:spPr bwMode="auto">
            <a:xfrm>
              <a:off x="64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8" name="Rectangle 137"/>
            <p:cNvSpPr>
              <a:spLocks/>
            </p:cNvSpPr>
            <p:nvPr/>
          </p:nvSpPr>
          <p:spPr bwMode="auto">
            <a:xfrm>
              <a:off x="640" y="0"/>
              <a:ext cx="320" cy="320"/>
            </a:xfrm>
            <a:prstGeom prst="rect">
              <a:avLst/>
            </a:prstGeom>
            <a:solidFill>
              <a:srgbClr val="91EB59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79" name="Rectangle 138"/>
            <p:cNvSpPr>
              <a:spLocks/>
            </p:cNvSpPr>
            <p:nvPr/>
          </p:nvSpPr>
          <p:spPr bwMode="auto">
            <a:xfrm>
              <a:off x="640" y="32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0" name="Rectangle 139"/>
            <p:cNvSpPr>
              <a:spLocks/>
            </p:cNvSpPr>
            <p:nvPr/>
          </p:nvSpPr>
          <p:spPr bwMode="auto">
            <a:xfrm>
              <a:off x="0" y="32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1" name="Rectangle 140"/>
            <p:cNvSpPr>
              <a:spLocks/>
            </p:cNvSpPr>
            <p:nvPr/>
          </p:nvSpPr>
          <p:spPr bwMode="auto">
            <a:xfrm>
              <a:off x="320" y="320"/>
              <a:ext cx="320" cy="320"/>
            </a:xfrm>
            <a:prstGeom prst="rect">
              <a:avLst/>
            </a:prstGeom>
            <a:solidFill>
              <a:srgbClr val="FA3CF1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2" name="Rectangle 141"/>
            <p:cNvSpPr>
              <a:spLocks/>
            </p:cNvSpPr>
            <p:nvPr/>
          </p:nvSpPr>
          <p:spPr bwMode="auto">
            <a:xfrm>
              <a:off x="1600" y="96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3" name="Rectangle 142"/>
            <p:cNvSpPr>
              <a:spLocks/>
            </p:cNvSpPr>
            <p:nvPr/>
          </p:nvSpPr>
          <p:spPr bwMode="auto">
            <a:xfrm>
              <a:off x="1280" y="160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4" name="Rectangle 143"/>
            <p:cNvSpPr>
              <a:spLocks/>
            </p:cNvSpPr>
            <p:nvPr/>
          </p:nvSpPr>
          <p:spPr bwMode="auto">
            <a:xfrm>
              <a:off x="320" y="160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5" name="Rectangle 144"/>
            <p:cNvSpPr>
              <a:spLocks/>
            </p:cNvSpPr>
            <p:nvPr/>
          </p:nvSpPr>
          <p:spPr bwMode="auto">
            <a:xfrm>
              <a:off x="0" y="160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6" name="Rectangle 145"/>
            <p:cNvSpPr>
              <a:spLocks/>
            </p:cNvSpPr>
            <p:nvPr/>
          </p:nvSpPr>
          <p:spPr bwMode="auto">
            <a:xfrm>
              <a:off x="1280" y="320"/>
              <a:ext cx="320" cy="320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7" name="Rectangle 146"/>
            <p:cNvSpPr>
              <a:spLocks/>
            </p:cNvSpPr>
            <p:nvPr/>
          </p:nvSpPr>
          <p:spPr bwMode="auto">
            <a:xfrm>
              <a:off x="1280" y="1280"/>
              <a:ext cx="320" cy="320"/>
            </a:xfrm>
            <a:prstGeom prst="rect">
              <a:avLst/>
            </a:prstGeom>
            <a:solidFill>
              <a:srgbClr val="00F4CA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8" name="Rectangle 147"/>
            <p:cNvSpPr>
              <a:spLocks/>
            </p:cNvSpPr>
            <p:nvPr/>
          </p:nvSpPr>
          <p:spPr bwMode="auto">
            <a:xfrm>
              <a:off x="960" y="640"/>
              <a:ext cx="320" cy="320"/>
            </a:xfrm>
            <a:prstGeom prst="rect">
              <a:avLst/>
            </a:prstGeom>
            <a:solidFill>
              <a:srgbClr val="5163EF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89" name="Rectangle 148"/>
            <p:cNvSpPr>
              <a:spLocks/>
            </p:cNvSpPr>
            <p:nvPr/>
          </p:nvSpPr>
          <p:spPr bwMode="auto">
            <a:xfrm>
              <a:off x="1600" y="640"/>
              <a:ext cx="320" cy="320"/>
            </a:xfrm>
            <a:prstGeom prst="rect">
              <a:avLst/>
            </a:prstGeom>
            <a:solidFill>
              <a:srgbClr val="FF3830">
                <a:alpha val="3294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  <p:sp>
        <p:nvSpPr>
          <p:cNvPr id="28714" name="Rectangle 149"/>
          <p:cNvSpPr>
            <a:spLocks/>
          </p:cNvSpPr>
          <p:nvPr/>
        </p:nvSpPr>
        <p:spPr bwMode="auto">
          <a:xfrm>
            <a:off x="2714625" y="3894138"/>
            <a:ext cx="357188" cy="357187"/>
          </a:xfrm>
          <a:prstGeom prst="rect">
            <a:avLst/>
          </a:prstGeom>
          <a:solidFill>
            <a:srgbClr val="000000">
              <a:alpha val="49803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28715" name="Rectangle 150"/>
          <p:cNvSpPr>
            <a:spLocks/>
          </p:cNvSpPr>
          <p:nvPr/>
        </p:nvSpPr>
        <p:spPr bwMode="auto">
          <a:xfrm>
            <a:off x="5348288" y="3170238"/>
            <a:ext cx="2143125" cy="2143125"/>
          </a:xfrm>
          <a:prstGeom prst="rect">
            <a:avLst/>
          </a:prstGeom>
          <a:solidFill>
            <a:srgbClr val="00510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grpSp>
        <p:nvGrpSpPr>
          <p:cNvPr id="28716" name="Group 151"/>
          <p:cNvGrpSpPr>
            <a:grpSpLocks/>
          </p:cNvGrpSpPr>
          <p:nvPr/>
        </p:nvGrpSpPr>
        <p:grpSpPr bwMode="auto">
          <a:xfrm>
            <a:off x="5348288" y="3170238"/>
            <a:ext cx="2143125" cy="2143125"/>
            <a:chOff x="0" y="0"/>
            <a:chExt cx="1920" cy="1920"/>
          </a:xfrm>
        </p:grpSpPr>
        <p:sp>
          <p:nvSpPr>
            <p:cNvPr id="28718" name="Rectangle 152"/>
            <p:cNvSpPr>
              <a:spLocks/>
            </p:cNvSpPr>
            <p:nvPr/>
          </p:nvSpPr>
          <p:spPr bwMode="auto">
            <a:xfrm>
              <a:off x="1280" y="96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19" name="Rectangle 153"/>
            <p:cNvSpPr>
              <a:spLocks/>
            </p:cNvSpPr>
            <p:nvPr/>
          </p:nvSpPr>
          <p:spPr bwMode="auto">
            <a:xfrm>
              <a:off x="320" y="640"/>
              <a:ext cx="320" cy="320"/>
            </a:xfrm>
            <a:prstGeom prst="rect">
              <a:avLst/>
            </a:prstGeom>
            <a:solidFill>
              <a:srgbClr val="91EB59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0" name="Rectangle 154"/>
            <p:cNvSpPr>
              <a:spLocks/>
            </p:cNvSpPr>
            <p:nvPr/>
          </p:nvSpPr>
          <p:spPr bwMode="auto">
            <a:xfrm>
              <a:off x="320" y="128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1" name="Rectangle 155"/>
            <p:cNvSpPr>
              <a:spLocks/>
            </p:cNvSpPr>
            <p:nvPr/>
          </p:nvSpPr>
          <p:spPr bwMode="auto">
            <a:xfrm>
              <a:off x="640" y="64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2" name="Rectangle 156"/>
            <p:cNvSpPr>
              <a:spLocks/>
            </p:cNvSpPr>
            <p:nvPr/>
          </p:nvSpPr>
          <p:spPr bwMode="auto">
            <a:xfrm>
              <a:off x="1600" y="640"/>
              <a:ext cx="320" cy="320"/>
            </a:xfrm>
            <a:prstGeom prst="rect">
              <a:avLst/>
            </a:prstGeom>
            <a:solidFill>
              <a:srgbClr val="FF383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3" name="Rectangle 157"/>
            <p:cNvSpPr>
              <a:spLocks/>
            </p:cNvSpPr>
            <p:nvPr/>
          </p:nvSpPr>
          <p:spPr bwMode="auto">
            <a:xfrm>
              <a:off x="320" y="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4" name="Rectangle 158"/>
            <p:cNvSpPr>
              <a:spLocks/>
            </p:cNvSpPr>
            <p:nvPr/>
          </p:nvSpPr>
          <p:spPr bwMode="auto">
            <a:xfrm>
              <a:off x="1280" y="320"/>
              <a:ext cx="320" cy="320"/>
            </a:xfrm>
            <a:prstGeom prst="rect">
              <a:avLst/>
            </a:prstGeom>
            <a:solidFill>
              <a:srgbClr val="91EB59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5" name="Rectangle 159"/>
            <p:cNvSpPr>
              <a:spLocks/>
            </p:cNvSpPr>
            <p:nvPr/>
          </p:nvSpPr>
          <p:spPr bwMode="auto">
            <a:xfrm>
              <a:off x="1280" y="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6" name="Rectangle 160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7" name="Rectangle 161"/>
            <p:cNvSpPr>
              <a:spLocks/>
            </p:cNvSpPr>
            <p:nvPr/>
          </p:nvSpPr>
          <p:spPr bwMode="auto">
            <a:xfrm>
              <a:off x="640" y="0"/>
              <a:ext cx="320" cy="320"/>
            </a:xfrm>
            <a:prstGeom prst="rect">
              <a:avLst/>
            </a:prstGeom>
            <a:solidFill>
              <a:srgbClr val="FA3CF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8" name="Rectangle 162"/>
            <p:cNvSpPr>
              <a:spLocks/>
            </p:cNvSpPr>
            <p:nvPr/>
          </p:nvSpPr>
          <p:spPr bwMode="auto">
            <a:xfrm>
              <a:off x="0" y="320"/>
              <a:ext cx="320" cy="320"/>
            </a:xfrm>
            <a:prstGeom prst="rect">
              <a:avLst/>
            </a:prstGeom>
            <a:solidFill>
              <a:srgbClr val="FF3884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29" name="Rectangle 163"/>
            <p:cNvSpPr>
              <a:spLocks/>
            </p:cNvSpPr>
            <p:nvPr/>
          </p:nvSpPr>
          <p:spPr bwMode="auto">
            <a:xfrm>
              <a:off x="1600" y="0"/>
              <a:ext cx="320" cy="320"/>
            </a:xfrm>
            <a:prstGeom prst="rect">
              <a:avLst/>
            </a:prstGeom>
            <a:solidFill>
              <a:srgbClr val="FF383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0" name="Rectangle 164"/>
            <p:cNvSpPr>
              <a:spLocks/>
            </p:cNvSpPr>
            <p:nvPr/>
          </p:nvSpPr>
          <p:spPr bwMode="auto">
            <a:xfrm>
              <a:off x="960" y="128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1" name="Rectangle 165"/>
            <p:cNvSpPr>
              <a:spLocks/>
            </p:cNvSpPr>
            <p:nvPr/>
          </p:nvSpPr>
          <p:spPr bwMode="auto">
            <a:xfrm>
              <a:off x="640" y="128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2" name="Rectangle 166"/>
            <p:cNvSpPr>
              <a:spLocks/>
            </p:cNvSpPr>
            <p:nvPr/>
          </p:nvSpPr>
          <p:spPr bwMode="auto">
            <a:xfrm>
              <a:off x="1280" y="1600"/>
              <a:ext cx="320" cy="320"/>
            </a:xfrm>
            <a:prstGeom prst="rect">
              <a:avLst/>
            </a:prstGeom>
            <a:solidFill>
              <a:srgbClr val="91EB59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3" name="Rectangle 167"/>
            <p:cNvSpPr>
              <a:spLocks/>
            </p:cNvSpPr>
            <p:nvPr/>
          </p:nvSpPr>
          <p:spPr bwMode="auto">
            <a:xfrm>
              <a:off x="0" y="128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4" name="Rectangle 168"/>
            <p:cNvSpPr>
              <a:spLocks/>
            </p:cNvSpPr>
            <p:nvPr/>
          </p:nvSpPr>
          <p:spPr bwMode="auto">
            <a:xfrm>
              <a:off x="0" y="1600"/>
              <a:ext cx="320" cy="320"/>
            </a:xfrm>
            <a:prstGeom prst="rect">
              <a:avLst/>
            </a:prstGeom>
            <a:solidFill>
              <a:srgbClr val="FA3CF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5" name="Rectangle 169"/>
            <p:cNvSpPr>
              <a:spLocks/>
            </p:cNvSpPr>
            <p:nvPr/>
          </p:nvSpPr>
          <p:spPr bwMode="auto">
            <a:xfrm>
              <a:off x="1280" y="1280"/>
              <a:ext cx="320" cy="320"/>
            </a:xfrm>
            <a:prstGeom prst="rect">
              <a:avLst/>
            </a:prstGeom>
            <a:solidFill>
              <a:srgbClr val="FF383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6" name="Rectangle 170"/>
            <p:cNvSpPr>
              <a:spLocks/>
            </p:cNvSpPr>
            <p:nvPr/>
          </p:nvSpPr>
          <p:spPr bwMode="auto">
            <a:xfrm>
              <a:off x="960" y="96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7" name="Rectangle 171"/>
            <p:cNvSpPr>
              <a:spLocks/>
            </p:cNvSpPr>
            <p:nvPr/>
          </p:nvSpPr>
          <p:spPr bwMode="auto">
            <a:xfrm>
              <a:off x="960" y="640"/>
              <a:ext cx="320" cy="320"/>
            </a:xfrm>
            <a:prstGeom prst="rect">
              <a:avLst/>
            </a:prstGeom>
            <a:solidFill>
              <a:srgbClr val="91EB59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8" name="Rectangle 172"/>
            <p:cNvSpPr>
              <a:spLocks/>
            </p:cNvSpPr>
            <p:nvPr/>
          </p:nvSpPr>
          <p:spPr bwMode="auto">
            <a:xfrm>
              <a:off x="640" y="96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39" name="Rectangle 173"/>
            <p:cNvSpPr>
              <a:spLocks/>
            </p:cNvSpPr>
            <p:nvPr/>
          </p:nvSpPr>
          <p:spPr bwMode="auto">
            <a:xfrm>
              <a:off x="1600" y="960"/>
              <a:ext cx="320" cy="320"/>
            </a:xfrm>
            <a:prstGeom prst="rect">
              <a:avLst/>
            </a:prstGeom>
            <a:solidFill>
              <a:srgbClr val="FA3CF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0" name="Rectangle 174"/>
            <p:cNvSpPr>
              <a:spLocks/>
            </p:cNvSpPr>
            <p:nvPr/>
          </p:nvSpPr>
          <p:spPr bwMode="auto">
            <a:xfrm>
              <a:off x="320" y="960"/>
              <a:ext cx="320" cy="320"/>
            </a:xfrm>
            <a:prstGeom prst="rect">
              <a:avLst/>
            </a:prstGeom>
            <a:solidFill>
              <a:srgbClr val="FF3884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1" name="Rectangle 175"/>
            <p:cNvSpPr>
              <a:spLocks/>
            </p:cNvSpPr>
            <p:nvPr/>
          </p:nvSpPr>
          <p:spPr bwMode="auto">
            <a:xfrm>
              <a:off x="960" y="160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2" name="Rectangle 176"/>
            <p:cNvSpPr>
              <a:spLocks/>
            </p:cNvSpPr>
            <p:nvPr/>
          </p:nvSpPr>
          <p:spPr bwMode="auto">
            <a:xfrm>
              <a:off x="960" y="0"/>
              <a:ext cx="320" cy="320"/>
            </a:xfrm>
            <a:prstGeom prst="rect">
              <a:avLst/>
            </a:prstGeom>
            <a:solidFill>
              <a:srgbClr val="91EB59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3" name="Rectangle 177"/>
            <p:cNvSpPr>
              <a:spLocks/>
            </p:cNvSpPr>
            <p:nvPr/>
          </p:nvSpPr>
          <p:spPr bwMode="auto">
            <a:xfrm>
              <a:off x="960" y="32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4" name="Rectangle 178"/>
            <p:cNvSpPr>
              <a:spLocks/>
            </p:cNvSpPr>
            <p:nvPr/>
          </p:nvSpPr>
          <p:spPr bwMode="auto">
            <a:xfrm>
              <a:off x="320" y="32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5" name="Rectangle 179"/>
            <p:cNvSpPr>
              <a:spLocks/>
            </p:cNvSpPr>
            <p:nvPr/>
          </p:nvSpPr>
          <p:spPr bwMode="auto">
            <a:xfrm>
              <a:off x="640" y="320"/>
              <a:ext cx="320" cy="320"/>
            </a:xfrm>
            <a:prstGeom prst="rect">
              <a:avLst/>
            </a:prstGeom>
            <a:solidFill>
              <a:srgbClr val="FA3CF1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6" name="Rectangle 180"/>
            <p:cNvSpPr>
              <a:spLocks/>
            </p:cNvSpPr>
            <p:nvPr/>
          </p:nvSpPr>
          <p:spPr bwMode="auto">
            <a:xfrm>
              <a:off x="0" y="960"/>
              <a:ext cx="320" cy="320"/>
            </a:xfrm>
            <a:prstGeom prst="rect">
              <a:avLst/>
            </a:prstGeom>
            <a:solidFill>
              <a:srgbClr val="FF383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7" name="Rectangle 181"/>
            <p:cNvSpPr>
              <a:spLocks/>
            </p:cNvSpPr>
            <p:nvPr/>
          </p:nvSpPr>
          <p:spPr bwMode="auto">
            <a:xfrm>
              <a:off x="1600" y="160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8" name="Rectangle 182"/>
            <p:cNvSpPr>
              <a:spLocks/>
            </p:cNvSpPr>
            <p:nvPr/>
          </p:nvSpPr>
          <p:spPr bwMode="auto">
            <a:xfrm>
              <a:off x="640" y="160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49" name="Rectangle 183"/>
            <p:cNvSpPr>
              <a:spLocks/>
            </p:cNvSpPr>
            <p:nvPr/>
          </p:nvSpPr>
          <p:spPr bwMode="auto">
            <a:xfrm>
              <a:off x="320" y="160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0" name="Rectangle 184"/>
            <p:cNvSpPr>
              <a:spLocks/>
            </p:cNvSpPr>
            <p:nvPr/>
          </p:nvSpPr>
          <p:spPr bwMode="auto">
            <a:xfrm>
              <a:off x="1600" y="320"/>
              <a:ext cx="320" cy="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1" name="Rectangle 185"/>
            <p:cNvSpPr>
              <a:spLocks/>
            </p:cNvSpPr>
            <p:nvPr/>
          </p:nvSpPr>
          <p:spPr bwMode="auto">
            <a:xfrm>
              <a:off x="1600" y="1280"/>
              <a:ext cx="320" cy="320"/>
            </a:xfrm>
            <a:prstGeom prst="rect">
              <a:avLst/>
            </a:prstGeom>
            <a:solidFill>
              <a:srgbClr val="00F4C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2" name="Rectangle 186"/>
            <p:cNvSpPr>
              <a:spLocks/>
            </p:cNvSpPr>
            <p:nvPr/>
          </p:nvSpPr>
          <p:spPr bwMode="auto">
            <a:xfrm>
              <a:off x="1280" y="640"/>
              <a:ext cx="320" cy="320"/>
            </a:xfrm>
            <a:prstGeom prst="rect">
              <a:avLst/>
            </a:prstGeom>
            <a:solidFill>
              <a:srgbClr val="5163E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  <p:sp>
          <p:nvSpPr>
            <p:cNvPr id="28753" name="Rectangle 187"/>
            <p:cNvSpPr>
              <a:spLocks/>
            </p:cNvSpPr>
            <p:nvPr/>
          </p:nvSpPr>
          <p:spPr bwMode="auto">
            <a:xfrm>
              <a:off x="0" y="640"/>
              <a:ext cx="320" cy="320"/>
            </a:xfrm>
            <a:prstGeom prst="rect">
              <a:avLst/>
            </a:prstGeom>
            <a:solidFill>
              <a:srgbClr val="FF383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sz="1800">
                <a:latin typeface="Calibri" charset="0"/>
              </a:endParaRPr>
            </a:p>
          </p:txBody>
        </p:sp>
      </p:grpSp>
      <p:sp>
        <p:nvSpPr>
          <p:cNvPr id="28717" name="Line 188"/>
          <p:cNvSpPr>
            <a:spLocks noChangeShapeType="1"/>
          </p:cNvSpPr>
          <p:nvPr/>
        </p:nvSpPr>
        <p:spPr bwMode="auto">
          <a:xfrm flipH="1">
            <a:off x="3071813" y="4071938"/>
            <a:ext cx="3562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38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93763" y="-17463"/>
            <a:ext cx="7358062" cy="1714501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Point Processing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2187575"/>
            <a:ext cx="1785938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2225" y="2205038"/>
            <a:ext cx="1785938" cy="1185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65400" y="4572000"/>
            <a:ext cx="1785938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94250" y="2205038"/>
            <a:ext cx="1785938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92663" y="4572000"/>
            <a:ext cx="1785937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200" y="4572000"/>
            <a:ext cx="1785938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18338" y="4576763"/>
            <a:ext cx="1785937" cy="1185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21513" y="2205038"/>
            <a:ext cx="178593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30731" name="Rectangle 11"/>
          <p:cNvSpPr>
            <a:spLocks/>
          </p:cNvSpPr>
          <p:nvPr/>
        </p:nvSpPr>
        <p:spPr bwMode="auto">
          <a:xfrm>
            <a:off x="750888" y="1808163"/>
            <a:ext cx="711200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Original</a:t>
            </a:r>
          </a:p>
        </p:txBody>
      </p:sp>
      <p:sp>
        <p:nvSpPr>
          <p:cNvPr id="30732" name="Rectangle 12"/>
          <p:cNvSpPr>
            <a:spLocks/>
          </p:cNvSpPr>
          <p:nvPr/>
        </p:nvSpPr>
        <p:spPr bwMode="auto">
          <a:xfrm>
            <a:off x="3048000" y="1808163"/>
            <a:ext cx="646113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Darken</a:t>
            </a:r>
          </a:p>
        </p:txBody>
      </p:sp>
      <p:sp>
        <p:nvSpPr>
          <p:cNvPr id="30733" name="Rectangle 13"/>
          <p:cNvSpPr>
            <a:spLocks/>
          </p:cNvSpPr>
          <p:nvPr/>
        </p:nvSpPr>
        <p:spPr bwMode="auto">
          <a:xfrm>
            <a:off x="844550" y="4246563"/>
            <a:ext cx="533400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Invert</a:t>
            </a:r>
          </a:p>
        </p:txBody>
      </p:sp>
      <p:sp>
        <p:nvSpPr>
          <p:cNvPr id="30734" name="Rectangle 14"/>
          <p:cNvSpPr>
            <a:spLocks/>
          </p:cNvSpPr>
          <p:nvPr/>
        </p:nvSpPr>
        <p:spPr bwMode="auto">
          <a:xfrm>
            <a:off x="3000375" y="4246563"/>
            <a:ext cx="661988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Lighten</a:t>
            </a:r>
          </a:p>
        </p:txBody>
      </p:sp>
      <p:sp>
        <p:nvSpPr>
          <p:cNvPr id="30735" name="Rectangle 15"/>
          <p:cNvSpPr>
            <a:spLocks/>
          </p:cNvSpPr>
          <p:nvPr/>
        </p:nvSpPr>
        <p:spPr bwMode="auto">
          <a:xfrm>
            <a:off x="4787900" y="1808163"/>
            <a:ext cx="1368425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Lower Contrast</a:t>
            </a:r>
          </a:p>
        </p:txBody>
      </p:sp>
      <p:sp>
        <p:nvSpPr>
          <p:cNvPr id="30736" name="Rectangle 16"/>
          <p:cNvSpPr>
            <a:spLocks/>
          </p:cNvSpPr>
          <p:nvPr/>
        </p:nvSpPr>
        <p:spPr bwMode="auto">
          <a:xfrm>
            <a:off x="4837113" y="4246563"/>
            <a:ext cx="1290637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Raise Contrast</a:t>
            </a:r>
          </a:p>
        </p:txBody>
      </p:sp>
      <p:sp>
        <p:nvSpPr>
          <p:cNvPr id="30737" name="Rectangle 17"/>
          <p:cNvSpPr>
            <a:spLocks/>
          </p:cNvSpPr>
          <p:nvPr/>
        </p:nvSpPr>
        <p:spPr bwMode="auto">
          <a:xfrm>
            <a:off x="7024688" y="3978275"/>
            <a:ext cx="1760537" cy="5715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Nonlinear Raise Contrast</a:t>
            </a:r>
          </a:p>
        </p:txBody>
      </p:sp>
      <p:sp>
        <p:nvSpPr>
          <p:cNvPr id="30738" name="Rectangle 18"/>
          <p:cNvSpPr>
            <a:spLocks/>
          </p:cNvSpPr>
          <p:nvPr/>
        </p:nvSpPr>
        <p:spPr bwMode="auto">
          <a:xfrm>
            <a:off x="6978650" y="1549400"/>
            <a:ext cx="1847850" cy="5715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Nonlinear Lower Contrast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62363" y="6350337"/>
            <a:ext cx="42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>
                <a:latin typeface="Times New Roman" charset="0"/>
              </a:rPr>
              <a:t>S. </a:t>
            </a:r>
            <a:r>
              <a:rPr lang="en-US" dirty="0" err="1">
                <a:latin typeface="Times New Roman" charset="0"/>
              </a:rPr>
              <a:t>Narasimhan</a:t>
            </a: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01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93763" y="-17463"/>
            <a:ext cx="7358062" cy="1714501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Point Processing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2187575"/>
            <a:ext cx="1785938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2225" y="2205038"/>
            <a:ext cx="1785938" cy="1185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65400" y="4572000"/>
            <a:ext cx="1785938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94250" y="2205038"/>
            <a:ext cx="1785938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92663" y="4572000"/>
            <a:ext cx="1785937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200" y="4572000"/>
            <a:ext cx="1785938" cy="1185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18338" y="4576763"/>
            <a:ext cx="1785937" cy="1185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21513" y="2205038"/>
            <a:ext cx="1785937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31755" name="Rectangle 11"/>
          <p:cNvSpPr>
            <a:spLocks/>
          </p:cNvSpPr>
          <p:nvPr/>
        </p:nvSpPr>
        <p:spPr bwMode="auto">
          <a:xfrm>
            <a:off x="750888" y="1808163"/>
            <a:ext cx="711200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Original</a:t>
            </a:r>
          </a:p>
        </p:txBody>
      </p:sp>
      <p:sp>
        <p:nvSpPr>
          <p:cNvPr id="31756" name="Rectangle 12"/>
          <p:cNvSpPr>
            <a:spLocks/>
          </p:cNvSpPr>
          <p:nvPr/>
        </p:nvSpPr>
        <p:spPr bwMode="auto">
          <a:xfrm>
            <a:off x="3048000" y="1808163"/>
            <a:ext cx="646113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Darken</a:t>
            </a:r>
          </a:p>
        </p:txBody>
      </p:sp>
      <p:sp>
        <p:nvSpPr>
          <p:cNvPr id="31757" name="Rectangle 13"/>
          <p:cNvSpPr>
            <a:spLocks/>
          </p:cNvSpPr>
          <p:nvPr/>
        </p:nvSpPr>
        <p:spPr bwMode="auto">
          <a:xfrm>
            <a:off x="844550" y="4246563"/>
            <a:ext cx="533400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Invert</a:t>
            </a:r>
          </a:p>
        </p:txBody>
      </p:sp>
      <p:sp>
        <p:nvSpPr>
          <p:cNvPr id="31758" name="Rectangle 14"/>
          <p:cNvSpPr>
            <a:spLocks/>
          </p:cNvSpPr>
          <p:nvPr/>
        </p:nvSpPr>
        <p:spPr bwMode="auto">
          <a:xfrm>
            <a:off x="3000375" y="4246563"/>
            <a:ext cx="661988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Lighten</a:t>
            </a:r>
          </a:p>
        </p:txBody>
      </p:sp>
      <p:sp>
        <p:nvSpPr>
          <p:cNvPr id="31759" name="Rectangle 15"/>
          <p:cNvSpPr>
            <a:spLocks/>
          </p:cNvSpPr>
          <p:nvPr/>
        </p:nvSpPr>
        <p:spPr bwMode="auto">
          <a:xfrm>
            <a:off x="4787900" y="1808163"/>
            <a:ext cx="1368425" cy="261937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Lower Contrast</a:t>
            </a:r>
          </a:p>
        </p:txBody>
      </p:sp>
      <p:sp>
        <p:nvSpPr>
          <p:cNvPr id="31760" name="Rectangle 16"/>
          <p:cNvSpPr>
            <a:spLocks/>
          </p:cNvSpPr>
          <p:nvPr/>
        </p:nvSpPr>
        <p:spPr bwMode="auto">
          <a:xfrm>
            <a:off x="4837113" y="4246563"/>
            <a:ext cx="1290637" cy="26035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Raise Contrast</a:t>
            </a:r>
          </a:p>
        </p:txBody>
      </p:sp>
      <p:sp>
        <p:nvSpPr>
          <p:cNvPr id="31761" name="Rectangle 17"/>
          <p:cNvSpPr>
            <a:spLocks/>
          </p:cNvSpPr>
          <p:nvPr/>
        </p:nvSpPr>
        <p:spPr bwMode="auto">
          <a:xfrm>
            <a:off x="7024688" y="3978275"/>
            <a:ext cx="1760537" cy="5715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Nonlinear Raise Contrast</a:t>
            </a:r>
          </a:p>
        </p:txBody>
      </p:sp>
      <p:sp>
        <p:nvSpPr>
          <p:cNvPr id="31762" name="Rectangle 18"/>
          <p:cNvSpPr>
            <a:spLocks/>
          </p:cNvSpPr>
          <p:nvPr/>
        </p:nvSpPr>
        <p:spPr bwMode="auto">
          <a:xfrm>
            <a:off x="6978650" y="1549400"/>
            <a:ext cx="1847850" cy="57150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>
                <a:latin typeface="+mn-lt"/>
                <a:ea typeface="Gill Sans" charset="0"/>
                <a:cs typeface="Gill Sans" charset="0"/>
              </a:rPr>
              <a:t>Nonlinear Lower Contrast</a:t>
            </a:r>
          </a:p>
        </p:txBody>
      </p:sp>
      <p:grpSp>
        <p:nvGrpSpPr>
          <p:cNvPr id="30739" name="Group 19"/>
          <p:cNvGrpSpPr>
            <a:grpSpLocks/>
          </p:cNvGrpSpPr>
          <p:nvPr/>
        </p:nvGrpSpPr>
        <p:grpSpPr bwMode="auto">
          <a:xfrm>
            <a:off x="2366963" y="5902325"/>
            <a:ext cx="2160587" cy="254000"/>
            <a:chOff x="0" y="0"/>
            <a:chExt cx="1936" cy="228"/>
          </a:xfrm>
        </p:grpSpPr>
        <p:sp>
          <p:nvSpPr>
            <p:cNvPr id="3" name="AutoShape 20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62" name="Rectangle 21"/>
            <p:cNvSpPr>
              <a:spLocks/>
            </p:cNvSpPr>
            <p:nvPr/>
          </p:nvSpPr>
          <p:spPr bwMode="auto">
            <a:xfrm>
              <a:off x="641" y="0"/>
              <a:ext cx="45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x + 128</a:t>
              </a:r>
            </a:p>
          </p:txBody>
        </p:sp>
      </p:grpSp>
      <p:grpSp>
        <p:nvGrpSpPr>
          <p:cNvPr id="30740" name="Group 22"/>
          <p:cNvGrpSpPr>
            <a:grpSpLocks/>
          </p:cNvGrpSpPr>
          <p:nvPr/>
        </p:nvGrpSpPr>
        <p:grpSpPr bwMode="auto">
          <a:xfrm>
            <a:off x="4598988" y="5902325"/>
            <a:ext cx="2160587" cy="254000"/>
            <a:chOff x="0" y="0"/>
            <a:chExt cx="1936" cy="228"/>
          </a:xfrm>
        </p:grpSpPr>
        <p:sp>
          <p:nvSpPr>
            <p:cNvPr id="4" name="AutoShape 23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60" name="Rectangle 24"/>
            <p:cNvSpPr>
              <a:spLocks/>
            </p:cNvSpPr>
            <p:nvPr/>
          </p:nvSpPr>
          <p:spPr bwMode="auto">
            <a:xfrm>
              <a:off x="727" y="0"/>
              <a:ext cx="2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x * 2</a:t>
              </a:r>
            </a:p>
          </p:txBody>
        </p:sp>
      </p:grpSp>
      <p:grpSp>
        <p:nvGrpSpPr>
          <p:cNvPr id="30741" name="Group 25"/>
          <p:cNvGrpSpPr>
            <a:grpSpLocks/>
          </p:cNvGrpSpPr>
          <p:nvPr/>
        </p:nvGrpSpPr>
        <p:grpSpPr bwMode="auto">
          <a:xfrm>
            <a:off x="133350" y="5900738"/>
            <a:ext cx="2162175" cy="254000"/>
            <a:chOff x="0" y="0"/>
            <a:chExt cx="1936" cy="228"/>
          </a:xfrm>
        </p:grpSpPr>
        <p:sp>
          <p:nvSpPr>
            <p:cNvPr id="5" name="AutoShape 26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58" name="Rectangle 27"/>
            <p:cNvSpPr>
              <a:spLocks/>
            </p:cNvSpPr>
            <p:nvPr/>
          </p:nvSpPr>
          <p:spPr bwMode="auto">
            <a:xfrm>
              <a:off x="646" y="0"/>
              <a:ext cx="42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255 - x</a:t>
              </a:r>
            </a:p>
          </p:txBody>
        </p:sp>
      </p:grpSp>
      <p:grpSp>
        <p:nvGrpSpPr>
          <p:cNvPr id="30742" name="Group 28"/>
          <p:cNvGrpSpPr>
            <a:grpSpLocks/>
          </p:cNvGrpSpPr>
          <p:nvPr/>
        </p:nvGrpSpPr>
        <p:grpSpPr bwMode="auto">
          <a:xfrm>
            <a:off x="6831013" y="5897563"/>
            <a:ext cx="2160587" cy="250825"/>
            <a:chOff x="0" y="0"/>
            <a:chExt cx="1936" cy="224"/>
          </a:xfrm>
        </p:grpSpPr>
        <p:sp>
          <p:nvSpPr>
            <p:cNvPr id="31773" name="AutoShape 29"/>
            <p:cNvSpPr>
              <a:spLocks/>
            </p:cNvSpPr>
            <p:nvPr/>
          </p:nvSpPr>
          <p:spPr bwMode="auto">
            <a:xfrm>
              <a:off x="0" y="0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56" name="Rectangle 30"/>
            <p:cNvSpPr>
              <a:spLocks/>
            </p:cNvSpPr>
            <p:nvPr/>
          </p:nvSpPr>
          <p:spPr bwMode="auto">
            <a:xfrm>
              <a:off x="235" y="41"/>
              <a:ext cx="1025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900">
                  <a:latin typeface="Courier" charset="0"/>
                  <a:cs typeface="Courier" charset="0"/>
                  <a:sym typeface="Courier" charset="0"/>
                </a:rPr>
                <a:t>((x / 255.0) ^2) * 255.0</a:t>
              </a:r>
            </a:p>
          </p:txBody>
        </p:sp>
      </p:grpSp>
      <p:grpSp>
        <p:nvGrpSpPr>
          <p:cNvPr id="30743" name="Group 31"/>
          <p:cNvGrpSpPr>
            <a:grpSpLocks/>
          </p:cNvGrpSpPr>
          <p:nvPr/>
        </p:nvGrpSpPr>
        <p:grpSpPr bwMode="auto">
          <a:xfrm>
            <a:off x="2366963" y="3429000"/>
            <a:ext cx="2160587" cy="254000"/>
            <a:chOff x="0" y="0"/>
            <a:chExt cx="1936" cy="228"/>
          </a:xfrm>
        </p:grpSpPr>
        <p:sp>
          <p:nvSpPr>
            <p:cNvPr id="7" name="AutoShape 32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54" name="Rectangle 33"/>
            <p:cNvSpPr>
              <a:spLocks/>
            </p:cNvSpPr>
            <p:nvPr/>
          </p:nvSpPr>
          <p:spPr bwMode="auto">
            <a:xfrm>
              <a:off x="646" y="0"/>
              <a:ext cx="42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x - 128</a:t>
              </a:r>
            </a:p>
          </p:txBody>
        </p:sp>
      </p:grpSp>
      <p:grpSp>
        <p:nvGrpSpPr>
          <p:cNvPr id="30744" name="Group 34"/>
          <p:cNvGrpSpPr>
            <a:grpSpLocks/>
          </p:cNvGrpSpPr>
          <p:nvPr/>
        </p:nvGrpSpPr>
        <p:grpSpPr bwMode="auto">
          <a:xfrm>
            <a:off x="4598988" y="3429000"/>
            <a:ext cx="2160587" cy="254000"/>
            <a:chOff x="0" y="0"/>
            <a:chExt cx="1936" cy="228"/>
          </a:xfrm>
        </p:grpSpPr>
        <p:sp>
          <p:nvSpPr>
            <p:cNvPr id="31779" name="AutoShape 35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52" name="Rectangle 36"/>
            <p:cNvSpPr>
              <a:spLocks/>
            </p:cNvSpPr>
            <p:nvPr/>
          </p:nvSpPr>
          <p:spPr bwMode="auto">
            <a:xfrm>
              <a:off x="727" y="0"/>
              <a:ext cx="261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x / 2</a:t>
              </a:r>
            </a:p>
          </p:txBody>
        </p:sp>
      </p:grpSp>
      <p:grpSp>
        <p:nvGrpSpPr>
          <p:cNvPr id="30745" name="Group 37"/>
          <p:cNvGrpSpPr>
            <a:grpSpLocks/>
          </p:cNvGrpSpPr>
          <p:nvPr/>
        </p:nvGrpSpPr>
        <p:grpSpPr bwMode="auto">
          <a:xfrm>
            <a:off x="133350" y="3429000"/>
            <a:ext cx="2162175" cy="254000"/>
            <a:chOff x="0" y="0"/>
            <a:chExt cx="1936" cy="228"/>
          </a:xfrm>
        </p:grpSpPr>
        <p:sp>
          <p:nvSpPr>
            <p:cNvPr id="31782" name="AutoShape 38"/>
            <p:cNvSpPr>
              <a:spLocks/>
            </p:cNvSpPr>
            <p:nvPr/>
          </p:nvSpPr>
          <p:spPr bwMode="auto">
            <a:xfrm>
              <a:off x="0" y="4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50" name="Rectangle 39"/>
            <p:cNvSpPr>
              <a:spLocks/>
            </p:cNvSpPr>
            <p:nvPr/>
          </p:nvSpPr>
          <p:spPr bwMode="auto">
            <a:xfrm>
              <a:off x="890" y="0"/>
              <a:ext cx="6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1200">
                  <a:latin typeface="Courier" charset="0"/>
                  <a:cs typeface="Courier" charset="0"/>
                  <a:sym typeface="Courier" charset="0"/>
                </a:rPr>
                <a:t>x</a:t>
              </a:r>
            </a:p>
          </p:txBody>
        </p:sp>
      </p:grpSp>
      <p:grpSp>
        <p:nvGrpSpPr>
          <p:cNvPr id="30746" name="Group 40"/>
          <p:cNvGrpSpPr>
            <a:grpSpLocks/>
          </p:cNvGrpSpPr>
          <p:nvPr/>
        </p:nvGrpSpPr>
        <p:grpSpPr bwMode="auto">
          <a:xfrm>
            <a:off x="6821488" y="3433763"/>
            <a:ext cx="2344737" cy="249237"/>
            <a:chOff x="30" y="0"/>
            <a:chExt cx="2101" cy="224"/>
          </a:xfrm>
        </p:grpSpPr>
        <p:sp>
          <p:nvSpPr>
            <p:cNvPr id="31785" name="AutoShape 41"/>
            <p:cNvSpPr>
              <a:spLocks/>
            </p:cNvSpPr>
            <p:nvPr/>
          </p:nvSpPr>
          <p:spPr bwMode="auto">
            <a:xfrm>
              <a:off x="30" y="0"/>
              <a:ext cx="1936" cy="2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2699" dir="54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  <a:ea typeface="+mn-ea"/>
              </a:endParaRPr>
            </a:p>
          </p:txBody>
        </p:sp>
        <p:sp>
          <p:nvSpPr>
            <p:cNvPr id="30748" name="Rectangle 42"/>
            <p:cNvSpPr>
              <a:spLocks/>
            </p:cNvSpPr>
            <p:nvPr/>
          </p:nvSpPr>
          <p:spPr bwMode="auto">
            <a:xfrm>
              <a:off x="131" y="12"/>
              <a:ext cx="20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r>
                <a:rPr lang="en-US" sz="900">
                  <a:latin typeface="Courier" charset="0"/>
                  <a:cs typeface="Courier" charset="0"/>
                  <a:sym typeface="Courier" charset="0"/>
                </a:rPr>
                <a:t>((x / 255.0) ^ 0.33) * 255.0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662363" y="6350337"/>
            <a:ext cx="42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>
                <a:latin typeface="Times New Roman" charset="0"/>
              </a:rPr>
              <a:t>S. </a:t>
            </a:r>
            <a:r>
              <a:rPr lang="en-US" dirty="0" err="1">
                <a:latin typeface="Times New Roman" charset="0"/>
              </a:rPr>
              <a:t>Narasimhan</a:t>
            </a: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38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Announcement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 homework: Image Processing with </a:t>
            </a:r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r>
              <a:rPr lang="en-US" dirty="0" smtClean="0"/>
              <a:t>.</a:t>
            </a:r>
          </a:p>
          <a:p>
            <a:r>
              <a:rPr lang="en-US" dirty="0" smtClean="0"/>
              <a:t>Go to evening recitation with TA (</a:t>
            </a:r>
            <a:r>
              <a:rPr lang="en-US" dirty="0" err="1" smtClean="0"/>
              <a:t>Wenyan</a:t>
            </a:r>
            <a:r>
              <a:rPr lang="en-US" dirty="0" smtClean="0"/>
              <a:t> Bi).</a:t>
            </a:r>
          </a:p>
          <a:p>
            <a:r>
              <a:rPr lang="en-US" dirty="0" smtClean="0"/>
              <a:t>Due, Monday,  September 18</a:t>
            </a:r>
            <a:r>
              <a:rPr lang="en-US" baseline="30000" dirty="0" smtClean="0"/>
              <a:t>th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720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Neighborhood Operations</a:t>
            </a:r>
          </a:p>
        </p:txBody>
      </p:sp>
      <p:sp>
        <p:nvSpPr>
          <p:cNvPr id="31747" name="Rectangle 2"/>
          <p:cNvSpPr>
            <a:spLocks/>
          </p:cNvSpPr>
          <p:nvPr/>
        </p:nvSpPr>
        <p:spPr bwMode="auto">
          <a:xfrm>
            <a:off x="3071813" y="4241800"/>
            <a:ext cx="357187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48" name="Rectangle 3"/>
          <p:cNvSpPr>
            <a:spLocks/>
          </p:cNvSpPr>
          <p:nvPr/>
        </p:nvSpPr>
        <p:spPr bwMode="auto">
          <a:xfrm>
            <a:off x="2000250" y="3884613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49" name="Rectangle 4"/>
          <p:cNvSpPr>
            <a:spLocks/>
          </p:cNvSpPr>
          <p:nvPr/>
        </p:nvSpPr>
        <p:spPr bwMode="auto">
          <a:xfrm>
            <a:off x="2000250" y="4598988"/>
            <a:ext cx="357188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0" name="Rectangle 5"/>
          <p:cNvSpPr>
            <a:spLocks/>
          </p:cNvSpPr>
          <p:nvPr/>
        </p:nvSpPr>
        <p:spPr bwMode="auto">
          <a:xfrm>
            <a:off x="2357438" y="3884613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1" name="Rectangle 6"/>
          <p:cNvSpPr>
            <a:spLocks/>
          </p:cNvSpPr>
          <p:nvPr/>
        </p:nvSpPr>
        <p:spPr bwMode="auto">
          <a:xfrm>
            <a:off x="3429000" y="3884613"/>
            <a:ext cx="357188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2" name="Rectangle 7"/>
          <p:cNvSpPr>
            <a:spLocks/>
          </p:cNvSpPr>
          <p:nvPr/>
        </p:nvSpPr>
        <p:spPr bwMode="auto">
          <a:xfrm>
            <a:off x="2000250" y="3170238"/>
            <a:ext cx="357188" cy="357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3" name="Rectangle 8"/>
          <p:cNvSpPr>
            <a:spLocks/>
          </p:cNvSpPr>
          <p:nvPr/>
        </p:nvSpPr>
        <p:spPr bwMode="auto">
          <a:xfrm>
            <a:off x="3071813" y="3527425"/>
            <a:ext cx="357187" cy="357188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4" name="Rectangle 9"/>
          <p:cNvSpPr>
            <a:spLocks/>
          </p:cNvSpPr>
          <p:nvPr/>
        </p:nvSpPr>
        <p:spPr bwMode="auto">
          <a:xfrm>
            <a:off x="3071813" y="3170238"/>
            <a:ext cx="357187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5" name="Rectangle 10"/>
          <p:cNvSpPr>
            <a:spLocks/>
          </p:cNvSpPr>
          <p:nvPr/>
        </p:nvSpPr>
        <p:spPr bwMode="auto">
          <a:xfrm>
            <a:off x="1643063" y="3170238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6" name="Rectangle 11"/>
          <p:cNvSpPr>
            <a:spLocks/>
          </p:cNvSpPr>
          <p:nvPr/>
        </p:nvSpPr>
        <p:spPr bwMode="auto">
          <a:xfrm>
            <a:off x="2357438" y="3170238"/>
            <a:ext cx="357187" cy="357187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7" name="Rectangle 12"/>
          <p:cNvSpPr>
            <a:spLocks/>
          </p:cNvSpPr>
          <p:nvPr/>
        </p:nvSpPr>
        <p:spPr bwMode="auto">
          <a:xfrm>
            <a:off x="1643063" y="3527425"/>
            <a:ext cx="357187" cy="357188"/>
          </a:xfrm>
          <a:prstGeom prst="rect">
            <a:avLst/>
          </a:prstGeom>
          <a:solidFill>
            <a:srgbClr val="FF388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8" name="Rectangle 13"/>
          <p:cNvSpPr>
            <a:spLocks/>
          </p:cNvSpPr>
          <p:nvPr/>
        </p:nvSpPr>
        <p:spPr bwMode="auto">
          <a:xfrm>
            <a:off x="3429000" y="3170238"/>
            <a:ext cx="357188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59" name="Rectangle 14"/>
          <p:cNvSpPr>
            <a:spLocks/>
          </p:cNvSpPr>
          <p:nvPr/>
        </p:nvSpPr>
        <p:spPr bwMode="auto">
          <a:xfrm>
            <a:off x="2714625" y="4598988"/>
            <a:ext cx="357188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0" name="Rectangle 15"/>
          <p:cNvSpPr>
            <a:spLocks/>
          </p:cNvSpPr>
          <p:nvPr/>
        </p:nvSpPr>
        <p:spPr bwMode="auto">
          <a:xfrm>
            <a:off x="2357438" y="4598988"/>
            <a:ext cx="357187" cy="357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1" name="Rectangle 16"/>
          <p:cNvSpPr>
            <a:spLocks/>
          </p:cNvSpPr>
          <p:nvPr/>
        </p:nvSpPr>
        <p:spPr bwMode="auto">
          <a:xfrm>
            <a:off x="3071813" y="4956175"/>
            <a:ext cx="357187" cy="357188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2" name="Rectangle 17"/>
          <p:cNvSpPr>
            <a:spLocks/>
          </p:cNvSpPr>
          <p:nvPr/>
        </p:nvSpPr>
        <p:spPr bwMode="auto">
          <a:xfrm>
            <a:off x="1643063" y="4598988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3" name="Rectangle 18"/>
          <p:cNvSpPr>
            <a:spLocks/>
          </p:cNvSpPr>
          <p:nvPr/>
        </p:nvSpPr>
        <p:spPr bwMode="auto">
          <a:xfrm>
            <a:off x="1643063" y="4956175"/>
            <a:ext cx="357187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4" name="Rectangle 19"/>
          <p:cNvSpPr>
            <a:spLocks/>
          </p:cNvSpPr>
          <p:nvPr/>
        </p:nvSpPr>
        <p:spPr bwMode="auto">
          <a:xfrm>
            <a:off x="3071813" y="4598988"/>
            <a:ext cx="357187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5" name="Rectangle 20"/>
          <p:cNvSpPr>
            <a:spLocks/>
          </p:cNvSpPr>
          <p:nvPr/>
        </p:nvSpPr>
        <p:spPr bwMode="auto">
          <a:xfrm>
            <a:off x="2714625" y="4241800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6" name="Rectangle 21"/>
          <p:cNvSpPr>
            <a:spLocks/>
          </p:cNvSpPr>
          <p:nvPr/>
        </p:nvSpPr>
        <p:spPr bwMode="auto">
          <a:xfrm>
            <a:off x="2714625" y="3884613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7" name="Rectangle 22"/>
          <p:cNvSpPr>
            <a:spLocks/>
          </p:cNvSpPr>
          <p:nvPr/>
        </p:nvSpPr>
        <p:spPr bwMode="auto">
          <a:xfrm>
            <a:off x="2357438" y="4241800"/>
            <a:ext cx="357187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8" name="Rectangle 23"/>
          <p:cNvSpPr>
            <a:spLocks/>
          </p:cNvSpPr>
          <p:nvPr/>
        </p:nvSpPr>
        <p:spPr bwMode="auto">
          <a:xfrm>
            <a:off x="3429000" y="4241800"/>
            <a:ext cx="357188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69" name="Rectangle 24"/>
          <p:cNvSpPr>
            <a:spLocks/>
          </p:cNvSpPr>
          <p:nvPr/>
        </p:nvSpPr>
        <p:spPr bwMode="auto">
          <a:xfrm>
            <a:off x="2000250" y="4241800"/>
            <a:ext cx="357188" cy="357188"/>
          </a:xfrm>
          <a:prstGeom prst="rect">
            <a:avLst/>
          </a:prstGeom>
          <a:solidFill>
            <a:srgbClr val="FF388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0" name="Rectangle 25"/>
          <p:cNvSpPr>
            <a:spLocks/>
          </p:cNvSpPr>
          <p:nvPr/>
        </p:nvSpPr>
        <p:spPr bwMode="auto">
          <a:xfrm>
            <a:off x="2714625" y="495617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1" name="Rectangle 26"/>
          <p:cNvSpPr>
            <a:spLocks/>
          </p:cNvSpPr>
          <p:nvPr/>
        </p:nvSpPr>
        <p:spPr bwMode="auto">
          <a:xfrm>
            <a:off x="2714625" y="3170238"/>
            <a:ext cx="357188" cy="357187"/>
          </a:xfrm>
          <a:prstGeom prst="rect">
            <a:avLst/>
          </a:prstGeom>
          <a:solidFill>
            <a:srgbClr val="91EB5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2" name="Rectangle 27"/>
          <p:cNvSpPr>
            <a:spLocks/>
          </p:cNvSpPr>
          <p:nvPr/>
        </p:nvSpPr>
        <p:spPr bwMode="auto">
          <a:xfrm>
            <a:off x="2714625" y="3527425"/>
            <a:ext cx="357188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3" name="Rectangle 28"/>
          <p:cNvSpPr>
            <a:spLocks/>
          </p:cNvSpPr>
          <p:nvPr/>
        </p:nvSpPr>
        <p:spPr bwMode="auto">
          <a:xfrm>
            <a:off x="2000250" y="3527425"/>
            <a:ext cx="357188" cy="357188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4" name="Rectangle 29"/>
          <p:cNvSpPr>
            <a:spLocks/>
          </p:cNvSpPr>
          <p:nvPr/>
        </p:nvSpPr>
        <p:spPr bwMode="auto">
          <a:xfrm>
            <a:off x="2357438" y="3527425"/>
            <a:ext cx="357187" cy="357188"/>
          </a:xfrm>
          <a:prstGeom prst="rect">
            <a:avLst/>
          </a:prstGeom>
          <a:solidFill>
            <a:srgbClr val="FA3CF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5" name="Rectangle 30"/>
          <p:cNvSpPr>
            <a:spLocks/>
          </p:cNvSpPr>
          <p:nvPr/>
        </p:nvSpPr>
        <p:spPr bwMode="auto">
          <a:xfrm>
            <a:off x="1643063" y="4241800"/>
            <a:ext cx="357187" cy="357188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6" name="Rectangle 31"/>
          <p:cNvSpPr>
            <a:spLocks/>
          </p:cNvSpPr>
          <p:nvPr/>
        </p:nvSpPr>
        <p:spPr bwMode="auto">
          <a:xfrm>
            <a:off x="3429000" y="495617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7" name="Rectangle 32"/>
          <p:cNvSpPr>
            <a:spLocks/>
          </p:cNvSpPr>
          <p:nvPr/>
        </p:nvSpPr>
        <p:spPr bwMode="auto">
          <a:xfrm>
            <a:off x="2357438" y="4956175"/>
            <a:ext cx="357187" cy="357188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8" name="Rectangle 33"/>
          <p:cNvSpPr>
            <a:spLocks/>
          </p:cNvSpPr>
          <p:nvPr/>
        </p:nvSpPr>
        <p:spPr bwMode="auto">
          <a:xfrm>
            <a:off x="2000250" y="4956175"/>
            <a:ext cx="357188" cy="357188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79" name="Rectangle 34"/>
          <p:cNvSpPr>
            <a:spLocks/>
          </p:cNvSpPr>
          <p:nvPr/>
        </p:nvSpPr>
        <p:spPr bwMode="auto">
          <a:xfrm>
            <a:off x="3429000" y="3527425"/>
            <a:ext cx="357188" cy="357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0" name="Rectangle 35"/>
          <p:cNvSpPr>
            <a:spLocks/>
          </p:cNvSpPr>
          <p:nvPr/>
        </p:nvSpPr>
        <p:spPr bwMode="auto">
          <a:xfrm>
            <a:off x="3429000" y="4598988"/>
            <a:ext cx="357188" cy="357187"/>
          </a:xfrm>
          <a:prstGeom prst="rect">
            <a:avLst/>
          </a:prstGeom>
          <a:solidFill>
            <a:srgbClr val="00F4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1" name="Rectangle 36"/>
          <p:cNvSpPr>
            <a:spLocks/>
          </p:cNvSpPr>
          <p:nvPr/>
        </p:nvSpPr>
        <p:spPr bwMode="auto">
          <a:xfrm>
            <a:off x="3071813" y="3884613"/>
            <a:ext cx="357187" cy="357187"/>
          </a:xfrm>
          <a:prstGeom prst="rect">
            <a:avLst/>
          </a:prstGeom>
          <a:solidFill>
            <a:srgbClr val="5163E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2" name="Rectangle 37"/>
          <p:cNvSpPr>
            <a:spLocks/>
          </p:cNvSpPr>
          <p:nvPr/>
        </p:nvSpPr>
        <p:spPr bwMode="auto">
          <a:xfrm>
            <a:off x="1643063" y="3884613"/>
            <a:ext cx="357187" cy="357187"/>
          </a:xfrm>
          <a:prstGeom prst="rect">
            <a:avLst/>
          </a:prstGeom>
          <a:solidFill>
            <a:srgbClr val="FF38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3" name="Rectangle 38"/>
          <p:cNvSpPr>
            <a:spLocks/>
          </p:cNvSpPr>
          <p:nvPr/>
        </p:nvSpPr>
        <p:spPr bwMode="auto">
          <a:xfrm>
            <a:off x="6777038" y="4241800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4" name="Rectangle 39"/>
          <p:cNvSpPr>
            <a:spLocks/>
          </p:cNvSpPr>
          <p:nvPr/>
        </p:nvSpPr>
        <p:spPr bwMode="auto">
          <a:xfrm>
            <a:off x="5705475" y="3884613"/>
            <a:ext cx="357188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5" name="Rectangle 40"/>
          <p:cNvSpPr>
            <a:spLocks/>
          </p:cNvSpPr>
          <p:nvPr/>
        </p:nvSpPr>
        <p:spPr bwMode="auto">
          <a:xfrm>
            <a:off x="5705475" y="4598988"/>
            <a:ext cx="357188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6" name="Rectangle 41"/>
          <p:cNvSpPr>
            <a:spLocks/>
          </p:cNvSpPr>
          <p:nvPr/>
        </p:nvSpPr>
        <p:spPr bwMode="auto">
          <a:xfrm>
            <a:off x="6062663" y="3884613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7" name="Rectangle 42"/>
          <p:cNvSpPr>
            <a:spLocks/>
          </p:cNvSpPr>
          <p:nvPr/>
        </p:nvSpPr>
        <p:spPr bwMode="auto">
          <a:xfrm>
            <a:off x="7134225" y="3884613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8" name="Rectangle 43"/>
          <p:cNvSpPr>
            <a:spLocks/>
          </p:cNvSpPr>
          <p:nvPr/>
        </p:nvSpPr>
        <p:spPr bwMode="auto">
          <a:xfrm>
            <a:off x="5705475" y="3170238"/>
            <a:ext cx="357188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89" name="Rectangle 44"/>
          <p:cNvSpPr>
            <a:spLocks/>
          </p:cNvSpPr>
          <p:nvPr/>
        </p:nvSpPr>
        <p:spPr bwMode="auto">
          <a:xfrm>
            <a:off x="6777038" y="3527425"/>
            <a:ext cx="357187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0" name="Rectangle 45"/>
          <p:cNvSpPr>
            <a:spLocks/>
          </p:cNvSpPr>
          <p:nvPr/>
        </p:nvSpPr>
        <p:spPr bwMode="auto">
          <a:xfrm>
            <a:off x="6777038" y="3170238"/>
            <a:ext cx="357187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1" name="Rectangle 46"/>
          <p:cNvSpPr>
            <a:spLocks/>
          </p:cNvSpPr>
          <p:nvPr/>
        </p:nvSpPr>
        <p:spPr bwMode="auto">
          <a:xfrm>
            <a:off x="5348288" y="3170238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2" name="Rectangle 47"/>
          <p:cNvSpPr>
            <a:spLocks/>
          </p:cNvSpPr>
          <p:nvPr/>
        </p:nvSpPr>
        <p:spPr bwMode="auto">
          <a:xfrm>
            <a:off x="6062663" y="3170238"/>
            <a:ext cx="357187" cy="357187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3" name="Rectangle 48"/>
          <p:cNvSpPr>
            <a:spLocks/>
          </p:cNvSpPr>
          <p:nvPr/>
        </p:nvSpPr>
        <p:spPr bwMode="auto">
          <a:xfrm>
            <a:off x="5348288" y="3527425"/>
            <a:ext cx="357187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4" name="Rectangle 49"/>
          <p:cNvSpPr>
            <a:spLocks/>
          </p:cNvSpPr>
          <p:nvPr/>
        </p:nvSpPr>
        <p:spPr bwMode="auto">
          <a:xfrm>
            <a:off x="7134225" y="3170238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5" name="Rectangle 50"/>
          <p:cNvSpPr>
            <a:spLocks/>
          </p:cNvSpPr>
          <p:nvPr/>
        </p:nvSpPr>
        <p:spPr bwMode="auto">
          <a:xfrm>
            <a:off x="6419850" y="4598988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6" name="Rectangle 51"/>
          <p:cNvSpPr>
            <a:spLocks/>
          </p:cNvSpPr>
          <p:nvPr/>
        </p:nvSpPr>
        <p:spPr bwMode="auto">
          <a:xfrm>
            <a:off x="6062663" y="4598988"/>
            <a:ext cx="357187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7" name="Rectangle 52"/>
          <p:cNvSpPr>
            <a:spLocks/>
          </p:cNvSpPr>
          <p:nvPr/>
        </p:nvSpPr>
        <p:spPr bwMode="auto">
          <a:xfrm>
            <a:off x="6777038" y="4956175"/>
            <a:ext cx="357187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8" name="Rectangle 53"/>
          <p:cNvSpPr>
            <a:spLocks/>
          </p:cNvSpPr>
          <p:nvPr/>
        </p:nvSpPr>
        <p:spPr bwMode="auto">
          <a:xfrm>
            <a:off x="5348288" y="4598988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799" name="Rectangle 54"/>
          <p:cNvSpPr>
            <a:spLocks/>
          </p:cNvSpPr>
          <p:nvPr/>
        </p:nvSpPr>
        <p:spPr bwMode="auto">
          <a:xfrm>
            <a:off x="5348288" y="4956175"/>
            <a:ext cx="357187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0" name="Rectangle 55"/>
          <p:cNvSpPr>
            <a:spLocks/>
          </p:cNvSpPr>
          <p:nvPr/>
        </p:nvSpPr>
        <p:spPr bwMode="auto">
          <a:xfrm>
            <a:off x="6777038" y="4598988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1" name="Rectangle 56"/>
          <p:cNvSpPr>
            <a:spLocks/>
          </p:cNvSpPr>
          <p:nvPr/>
        </p:nvSpPr>
        <p:spPr bwMode="auto">
          <a:xfrm>
            <a:off x="6419850" y="4241800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2" name="Rectangle 57"/>
          <p:cNvSpPr>
            <a:spLocks/>
          </p:cNvSpPr>
          <p:nvPr/>
        </p:nvSpPr>
        <p:spPr bwMode="auto">
          <a:xfrm>
            <a:off x="6419850" y="3884613"/>
            <a:ext cx="357188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3" name="Rectangle 58"/>
          <p:cNvSpPr>
            <a:spLocks/>
          </p:cNvSpPr>
          <p:nvPr/>
        </p:nvSpPr>
        <p:spPr bwMode="auto">
          <a:xfrm>
            <a:off x="6062663" y="4241800"/>
            <a:ext cx="357187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4" name="Rectangle 59"/>
          <p:cNvSpPr>
            <a:spLocks/>
          </p:cNvSpPr>
          <p:nvPr/>
        </p:nvSpPr>
        <p:spPr bwMode="auto">
          <a:xfrm>
            <a:off x="7134225" y="4241800"/>
            <a:ext cx="357188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5" name="Rectangle 60"/>
          <p:cNvSpPr>
            <a:spLocks/>
          </p:cNvSpPr>
          <p:nvPr/>
        </p:nvSpPr>
        <p:spPr bwMode="auto">
          <a:xfrm>
            <a:off x="5705475" y="4241800"/>
            <a:ext cx="357188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6" name="Rectangle 61"/>
          <p:cNvSpPr>
            <a:spLocks/>
          </p:cNvSpPr>
          <p:nvPr/>
        </p:nvSpPr>
        <p:spPr bwMode="auto">
          <a:xfrm>
            <a:off x="6419850" y="4956175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7" name="Rectangle 62"/>
          <p:cNvSpPr>
            <a:spLocks/>
          </p:cNvSpPr>
          <p:nvPr/>
        </p:nvSpPr>
        <p:spPr bwMode="auto">
          <a:xfrm>
            <a:off x="6419850" y="3170238"/>
            <a:ext cx="357188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8" name="Rectangle 63"/>
          <p:cNvSpPr>
            <a:spLocks/>
          </p:cNvSpPr>
          <p:nvPr/>
        </p:nvSpPr>
        <p:spPr bwMode="auto">
          <a:xfrm>
            <a:off x="6419850" y="3527425"/>
            <a:ext cx="357188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09" name="Rectangle 64"/>
          <p:cNvSpPr>
            <a:spLocks/>
          </p:cNvSpPr>
          <p:nvPr/>
        </p:nvSpPr>
        <p:spPr bwMode="auto">
          <a:xfrm>
            <a:off x="5705475" y="3527425"/>
            <a:ext cx="357188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0" name="Rectangle 65"/>
          <p:cNvSpPr>
            <a:spLocks/>
          </p:cNvSpPr>
          <p:nvPr/>
        </p:nvSpPr>
        <p:spPr bwMode="auto">
          <a:xfrm>
            <a:off x="6062663" y="3527425"/>
            <a:ext cx="357187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1" name="Rectangle 66"/>
          <p:cNvSpPr>
            <a:spLocks/>
          </p:cNvSpPr>
          <p:nvPr/>
        </p:nvSpPr>
        <p:spPr bwMode="auto">
          <a:xfrm>
            <a:off x="5348288" y="4241800"/>
            <a:ext cx="357187" cy="357188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2" name="Rectangle 67"/>
          <p:cNvSpPr>
            <a:spLocks/>
          </p:cNvSpPr>
          <p:nvPr/>
        </p:nvSpPr>
        <p:spPr bwMode="auto">
          <a:xfrm>
            <a:off x="7134225" y="4956175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3" name="Rectangle 68"/>
          <p:cNvSpPr>
            <a:spLocks/>
          </p:cNvSpPr>
          <p:nvPr/>
        </p:nvSpPr>
        <p:spPr bwMode="auto">
          <a:xfrm>
            <a:off x="6062663" y="4956175"/>
            <a:ext cx="357187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4" name="Rectangle 69"/>
          <p:cNvSpPr>
            <a:spLocks/>
          </p:cNvSpPr>
          <p:nvPr/>
        </p:nvSpPr>
        <p:spPr bwMode="auto">
          <a:xfrm>
            <a:off x="5705475" y="4956175"/>
            <a:ext cx="357188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5" name="Rectangle 70"/>
          <p:cNvSpPr>
            <a:spLocks/>
          </p:cNvSpPr>
          <p:nvPr/>
        </p:nvSpPr>
        <p:spPr bwMode="auto">
          <a:xfrm>
            <a:off x="7134225" y="3527425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6" name="Rectangle 71"/>
          <p:cNvSpPr>
            <a:spLocks/>
          </p:cNvSpPr>
          <p:nvPr/>
        </p:nvSpPr>
        <p:spPr bwMode="auto">
          <a:xfrm>
            <a:off x="7134225" y="4598988"/>
            <a:ext cx="357188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7" name="Rectangle 72"/>
          <p:cNvSpPr>
            <a:spLocks/>
          </p:cNvSpPr>
          <p:nvPr/>
        </p:nvSpPr>
        <p:spPr bwMode="auto">
          <a:xfrm>
            <a:off x="6777038" y="3884613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8" name="Rectangle 73"/>
          <p:cNvSpPr>
            <a:spLocks/>
          </p:cNvSpPr>
          <p:nvPr/>
        </p:nvSpPr>
        <p:spPr bwMode="auto">
          <a:xfrm>
            <a:off x="5348288" y="3884613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19" name="Rectangle 74"/>
          <p:cNvSpPr>
            <a:spLocks/>
          </p:cNvSpPr>
          <p:nvPr/>
        </p:nvSpPr>
        <p:spPr bwMode="auto">
          <a:xfrm>
            <a:off x="7134225" y="4241800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0" name="Rectangle 75"/>
          <p:cNvSpPr>
            <a:spLocks/>
          </p:cNvSpPr>
          <p:nvPr/>
        </p:nvSpPr>
        <p:spPr bwMode="auto">
          <a:xfrm>
            <a:off x="6062663" y="3884613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1" name="Rectangle 76"/>
          <p:cNvSpPr>
            <a:spLocks/>
          </p:cNvSpPr>
          <p:nvPr/>
        </p:nvSpPr>
        <p:spPr bwMode="auto">
          <a:xfrm>
            <a:off x="6062663" y="4598988"/>
            <a:ext cx="357187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2" name="Rectangle 77"/>
          <p:cNvSpPr>
            <a:spLocks/>
          </p:cNvSpPr>
          <p:nvPr/>
        </p:nvSpPr>
        <p:spPr bwMode="auto">
          <a:xfrm>
            <a:off x="6419850" y="3884613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3" name="Rectangle 78"/>
          <p:cNvSpPr>
            <a:spLocks/>
          </p:cNvSpPr>
          <p:nvPr/>
        </p:nvSpPr>
        <p:spPr bwMode="auto">
          <a:xfrm>
            <a:off x="5348288" y="3884613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4" name="Rectangle 79"/>
          <p:cNvSpPr>
            <a:spLocks/>
          </p:cNvSpPr>
          <p:nvPr/>
        </p:nvSpPr>
        <p:spPr bwMode="auto">
          <a:xfrm>
            <a:off x="6062663" y="3170238"/>
            <a:ext cx="357187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5" name="Rectangle 80"/>
          <p:cNvSpPr>
            <a:spLocks/>
          </p:cNvSpPr>
          <p:nvPr/>
        </p:nvSpPr>
        <p:spPr bwMode="auto">
          <a:xfrm>
            <a:off x="7134225" y="3527425"/>
            <a:ext cx="357188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6" name="Rectangle 81"/>
          <p:cNvSpPr>
            <a:spLocks/>
          </p:cNvSpPr>
          <p:nvPr/>
        </p:nvSpPr>
        <p:spPr bwMode="auto">
          <a:xfrm>
            <a:off x="7134225" y="3170238"/>
            <a:ext cx="357188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7" name="Rectangle 82"/>
          <p:cNvSpPr>
            <a:spLocks/>
          </p:cNvSpPr>
          <p:nvPr/>
        </p:nvSpPr>
        <p:spPr bwMode="auto">
          <a:xfrm>
            <a:off x="5705475" y="3170238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8" name="Rectangle 83"/>
          <p:cNvSpPr>
            <a:spLocks/>
          </p:cNvSpPr>
          <p:nvPr/>
        </p:nvSpPr>
        <p:spPr bwMode="auto">
          <a:xfrm>
            <a:off x="6419850" y="3170238"/>
            <a:ext cx="357188" cy="357187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29" name="Rectangle 84"/>
          <p:cNvSpPr>
            <a:spLocks/>
          </p:cNvSpPr>
          <p:nvPr/>
        </p:nvSpPr>
        <p:spPr bwMode="auto">
          <a:xfrm>
            <a:off x="5705475" y="3527425"/>
            <a:ext cx="357188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0" name="Rectangle 85"/>
          <p:cNvSpPr>
            <a:spLocks/>
          </p:cNvSpPr>
          <p:nvPr/>
        </p:nvSpPr>
        <p:spPr bwMode="auto">
          <a:xfrm>
            <a:off x="5348288" y="3170238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1" name="Rectangle 86"/>
          <p:cNvSpPr>
            <a:spLocks/>
          </p:cNvSpPr>
          <p:nvPr/>
        </p:nvSpPr>
        <p:spPr bwMode="auto">
          <a:xfrm>
            <a:off x="6777038" y="4598988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2" name="Rectangle 87"/>
          <p:cNvSpPr>
            <a:spLocks/>
          </p:cNvSpPr>
          <p:nvPr/>
        </p:nvSpPr>
        <p:spPr bwMode="auto">
          <a:xfrm>
            <a:off x="6419850" y="4598988"/>
            <a:ext cx="357188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3" name="Rectangle 88"/>
          <p:cNvSpPr>
            <a:spLocks/>
          </p:cNvSpPr>
          <p:nvPr/>
        </p:nvSpPr>
        <p:spPr bwMode="auto">
          <a:xfrm>
            <a:off x="7134225" y="4956175"/>
            <a:ext cx="357188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4" name="Rectangle 89"/>
          <p:cNvSpPr>
            <a:spLocks/>
          </p:cNvSpPr>
          <p:nvPr/>
        </p:nvSpPr>
        <p:spPr bwMode="auto">
          <a:xfrm>
            <a:off x="5705475" y="4598988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5" name="Rectangle 90"/>
          <p:cNvSpPr>
            <a:spLocks/>
          </p:cNvSpPr>
          <p:nvPr/>
        </p:nvSpPr>
        <p:spPr bwMode="auto">
          <a:xfrm>
            <a:off x="5705475" y="4956175"/>
            <a:ext cx="357188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6" name="Rectangle 91"/>
          <p:cNvSpPr>
            <a:spLocks/>
          </p:cNvSpPr>
          <p:nvPr/>
        </p:nvSpPr>
        <p:spPr bwMode="auto">
          <a:xfrm>
            <a:off x="7134225" y="4598988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7" name="Rectangle 92"/>
          <p:cNvSpPr>
            <a:spLocks/>
          </p:cNvSpPr>
          <p:nvPr/>
        </p:nvSpPr>
        <p:spPr bwMode="auto">
          <a:xfrm>
            <a:off x="6777038" y="4241800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8" name="Rectangle 93"/>
          <p:cNvSpPr>
            <a:spLocks/>
          </p:cNvSpPr>
          <p:nvPr/>
        </p:nvSpPr>
        <p:spPr bwMode="auto">
          <a:xfrm>
            <a:off x="6777038" y="3884613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39" name="Rectangle 94"/>
          <p:cNvSpPr>
            <a:spLocks/>
          </p:cNvSpPr>
          <p:nvPr/>
        </p:nvSpPr>
        <p:spPr bwMode="auto">
          <a:xfrm>
            <a:off x="6419850" y="4241800"/>
            <a:ext cx="357188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0" name="Rectangle 95"/>
          <p:cNvSpPr>
            <a:spLocks/>
          </p:cNvSpPr>
          <p:nvPr/>
        </p:nvSpPr>
        <p:spPr bwMode="auto">
          <a:xfrm>
            <a:off x="5348288" y="4241800"/>
            <a:ext cx="357187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1" name="Rectangle 96"/>
          <p:cNvSpPr>
            <a:spLocks/>
          </p:cNvSpPr>
          <p:nvPr/>
        </p:nvSpPr>
        <p:spPr bwMode="auto">
          <a:xfrm>
            <a:off x="6062663" y="4241800"/>
            <a:ext cx="357187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2" name="Rectangle 97"/>
          <p:cNvSpPr>
            <a:spLocks/>
          </p:cNvSpPr>
          <p:nvPr/>
        </p:nvSpPr>
        <p:spPr bwMode="auto">
          <a:xfrm>
            <a:off x="6777038" y="495617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3" name="Rectangle 98"/>
          <p:cNvSpPr>
            <a:spLocks/>
          </p:cNvSpPr>
          <p:nvPr/>
        </p:nvSpPr>
        <p:spPr bwMode="auto">
          <a:xfrm>
            <a:off x="6777038" y="3170238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4" name="Rectangle 99"/>
          <p:cNvSpPr>
            <a:spLocks/>
          </p:cNvSpPr>
          <p:nvPr/>
        </p:nvSpPr>
        <p:spPr bwMode="auto">
          <a:xfrm>
            <a:off x="6777038" y="3527425"/>
            <a:ext cx="357187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5" name="Rectangle 100"/>
          <p:cNvSpPr>
            <a:spLocks/>
          </p:cNvSpPr>
          <p:nvPr/>
        </p:nvSpPr>
        <p:spPr bwMode="auto">
          <a:xfrm>
            <a:off x="6062663" y="3527425"/>
            <a:ext cx="357187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6" name="Rectangle 101"/>
          <p:cNvSpPr>
            <a:spLocks/>
          </p:cNvSpPr>
          <p:nvPr/>
        </p:nvSpPr>
        <p:spPr bwMode="auto">
          <a:xfrm>
            <a:off x="6419850" y="3527425"/>
            <a:ext cx="357188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7" name="Rectangle 102"/>
          <p:cNvSpPr>
            <a:spLocks/>
          </p:cNvSpPr>
          <p:nvPr/>
        </p:nvSpPr>
        <p:spPr bwMode="auto">
          <a:xfrm>
            <a:off x="5705475" y="4241800"/>
            <a:ext cx="357188" cy="357188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8" name="Rectangle 103"/>
          <p:cNvSpPr>
            <a:spLocks/>
          </p:cNvSpPr>
          <p:nvPr/>
        </p:nvSpPr>
        <p:spPr bwMode="auto">
          <a:xfrm>
            <a:off x="5348288" y="495617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49" name="Rectangle 104"/>
          <p:cNvSpPr>
            <a:spLocks/>
          </p:cNvSpPr>
          <p:nvPr/>
        </p:nvSpPr>
        <p:spPr bwMode="auto">
          <a:xfrm>
            <a:off x="6419850" y="4956175"/>
            <a:ext cx="357188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0" name="Rectangle 105"/>
          <p:cNvSpPr>
            <a:spLocks/>
          </p:cNvSpPr>
          <p:nvPr/>
        </p:nvSpPr>
        <p:spPr bwMode="auto">
          <a:xfrm>
            <a:off x="6062663" y="4956175"/>
            <a:ext cx="357187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1" name="Rectangle 106"/>
          <p:cNvSpPr>
            <a:spLocks/>
          </p:cNvSpPr>
          <p:nvPr/>
        </p:nvSpPr>
        <p:spPr bwMode="auto">
          <a:xfrm>
            <a:off x="5348288" y="352742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2" name="Rectangle 107"/>
          <p:cNvSpPr>
            <a:spLocks/>
          </p:cNvSpPr>
          <p:nvPr/>
        </p:nvSpPr>
        <p:spPr bwMode="auto">
          <a:xfrm>
            <a:off x="5348288" y="4598988"/>
            <a:ext cx="357187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3" name="Rectangle 108"/>
          <p:cNvSpPr>
            <a:spLocks/>
          </p:cNvSpPr>
          <p:nvPr/>
        </p:nvSpPr>
        <p:spPr bwMode="auto">
          <a:xfrm>
            <a:off x="7134225" y="3884613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4" name="Rectangle 109"/>
          <p:cNvSpPr>
            <a:spLocks/>
          </p:cNvSpPr>
          <p:nvPr/>
        </p:nvSpPr>
        <p:spPr bwMode="auto">
          <a:xfrm>
            <a:off x="5705475" y="3884613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5" name="Rectangle 110"/>
          <p:cNvSpPr>
            <a:spLocks/>
          </p:cNvSpPr>
          <p:nvPr/>
        </p:nvSpPr>
        <p:spPr bwMode="auto">
          <a:xfrm>
            <a:off x="6419850" y="4241800"/>
            <a:ext cx="357188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6" name="Rectangle 111"/>
          <p:cNvSpPr>
            <a:spLocks/>
          </p:cNvSpPr>
          <p:nvPr/>
        </p:nvSpPr>
        <p:spPr bwMode="auto">
          <a:xfrm>
            <a:off x="5348288" y="3884613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7" name="Rectangle 112"/>
          <p:cNvSpPr>
            <a:spLocks/>
          </p:cNvSpPr>
          <p:nvPr/>
        </p:nvSpPr>
        <p:spPr bwMode="auto">
          <a:xfrm>
            <a:off x="5348288" y="4598988"/>
            <a:ext cx="357187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8" name="Rectangle 113"/>
          <p:cNvSpPr>
            <a:spLocks/>
          </p:cNvSpPr>
          <p:nvPr/>
        </p:nvSpPr>
        <p:spPr bwMode="auto">
          <a:xfrm>
            <a:off x="5705475" y="3884613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59" name="Rectangle 114"/>
          <p:cNvSpPr>
            <a:spLocks/>
          </p:cNvSpPr>
          <p:nvPr/>
        </p:nvSpPr>
        <p:spPr bwMode="auto">
          <a:xfrm>
            <a:off x="6777038" y="3884613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0" name="Rectangle 115"/>
          <p:cNvSpPr>
            <a:spLocks/>
          </p:cNvSpPr>
          <p:nvPr/>
        </p:nvSpPr>
        <p:spPr bwMode="auto">
          <a:xfrm>
            <a:off x="5348288" y="3170238"/>
            <a:ext cx="357187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1" name="Rectangle 116"/>
          <p:cNvSpPr>
            <a:spLocks/>
          </p:cNvSpPr>
          <p:nvPr/>
        </p:nvSpPr>
        <p:spPr bwMode="auto">
          <a:xfrm>
            <a:off x="6419850" y="3527425"/>
            <a:ext cx="357188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2" name="Rectangle 117"/>
          <p:cNvSpPr>
            <a:spLocks/>
          </p:cNvSpPr>
          <p:nvPr/>
        </p:nvSpPr>
        <p:spPr bwMode="auto">
          <a:xfrm>
            <a:off x="6419850" y="3170238"/>
            <a:ext cx="357188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3" name="Rectangle 118"/>
          <p:cNvSpPr>
            <a:spLocks/>
          </p:cNvSpPr>
          <p:nvPr/>
        </p:nvSpPr>
        <p:spPr bwMode="auto">
          <a:xfrm>
            <a:off x="7134225" y="3170238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4" name="Rectangle 119"/>
          <p:cNvSpPr>
            <a:spLocks/>
          </p:cNvSpPr>
          <p:nvPr/>
        </p:nvSpPr>
        <p:spPr bwMode="auto">
          <a:xfrm>
            <a:off x="5705475" y="3170238"/>
            <a:ext cx="357188" cy="357187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5" name="Rectangle 120"/>
          <p:cNvSpPr>
            <a:spLocks/>
          </p:cNvSpPr>
          <p:nvPr/>
        </p:nvSpPr>
        <p:spPr bwMode="auto">
          <a:xfrm>
            <a:off x="7134225" y="3527425"/>
            <a:ext cx="357188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6" name="Rectangle 121"/>
          <p:cNvSpPr>
            <a:spLocks/>
          </p:cNvSpPr>
          <p:nvPr/>
        </p:nvSpPr>
        <p:spPr bwMode="auto">
          <a:xfrm>
            <a:off x="6777038" y="3170238"/>
            <a:ext cx="357187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7" name="Rectangle 122"/>
          <p:cNvSpPr>
            <a:spLocks/>
          </p:cNvSpPr>
          <p:nvPr/>
        </p:nvSpPr>
        <p:spPr bwMode="auto">
          <a:xfrm>
            <a:off x="6062663" y="4598988"/>
            <a:ext cx="357187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8" name="Rectangle 123"/>
          <p:cNvSpPr>
            <a:spLocks/>
          </p:cNvSpPr>
          <p:nvPr/>
        </p:nvSpPr>
        <p:spPr bwMode="auto">
          <a:xfrm>
            <a:off x="5705475" y="4598988"/>
            <a:ext cx="357188" cy="357187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69" name="Rectangle 124"/>
          <p:cNvSpPr>
            <a:spLocks/>
          </p:cNvSpPr>
          <p:nvPr/>
        </p:nvSpPr>
        <p:spPr bwMode="auto">
          <a:xfrm>
            <a:off x="6419850" y="4956175"/>
            <a:ext cx="357188" cy="357188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0" name="Rectangle 125"/>
          <p:cNvSpPr>
            <a:spLocks/>
          </p:cNvSpPr>
          <p:nvPr/>
        </p:nvSpPr>
        <p:spPr bwMode="auto">
          <a:xfrm>
            <a:off x="7134225" y="4598988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1" name="Rectangle 126"/>
          <p:cNvSpPr>
            <a:spLocks/>
          </p:cNvSpPr>
          <p:nvPr/>
        </p:nvSpPr>
        <p:spPr bwMode="auto">
          <a:xfrm>
            <a:off x="7134225" y="4956175"/>
            <a:ext cx="357188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2" name="Rectangle 127"/>
          <p:cNvSpPr>
            <a:spLocks/>
          </p:cNvSpPr>
          <p:nvPr/>
        </p:nvSpPr>
        <p:spPr bwMode="auto">
          <a:xfrm>
            <a:off x="6419850" y="4598988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3" name="Rectangle 128"/>
          <p:cNvSpPr>
            <a:spLocks/>
          </p:cNvSpPr>
          <p:nvPr/>
        </p:nvSpPr>
        <p:spPr bwMode="auto">
          <a:xfrm>
            <a:off x="6062663" y="4241800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4" name="Rectangle 129"/>
          <p:cNvSpPr>
            <a:spLocks/>
          </p:cNvSpPr>
          <p:nvPr/>
        </p:nvSpPr>
        <p:spPr bwMode="auto">
          <a:xfrm>
            <a:off x="6062663" y="3884613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5" name="Rectangle 130"/>
          <p:cNvSpPr>
            <a:spLocks/>
          </p:cNvSpPr>
          <p:nvPr/>
        </p:nvSpPr>
        <p:spPr bwMode="auto">
          <a:xfrm>
            <a:off x="5705475" y="4241800"/>
            <a:ext cx="357188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6" name="Rectangle 131"/>
          <p:cNvSpPr>
            <a:spLocks/>
          </p:cNvSpPr>
          <p:nvPr/>
        </p:nvSpPr>
        <p:spPr bwMode="auto">
          <a:xfrm>
            <a:off x="6777038" y="4241800"/>
            <a:ext cx="357187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7" name="Rectangle 132"/>
          <p:cNvSpPr>
            <a:spLocks/>
          </p:cNvSpPr>
          <p:nvPr/>
        </p:nvSpPr>
        <p:spPr bwMode="auto">
          <a:xfrm>
            <a:off x="5348288" y="4241800"/>
            <a:ext cx="357187" cy="357188"/>
          </a:xfrm>
          <a:prstGeom prst="rect">
            <a:avLst/>
          </a:prstGeom>
          <a:solidFill>
            <a:srgbClr val="FF3884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8" name="Rectangle 133"/>
          <p:cNvSpPr>
            <a:spLocks/>
          </p:cNvSpPr>
          <p:nvPr/>
        </p:nvSpPr>
        <p:spPr bwMode="auto">
          <a:xfrm>
            <a:off x="6062663" y="495617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79" name="Rectangle 134"/>
          <p:cNvSpPr>
            <a:spLocks/>
          </p:cNvSpPr>
          <p:nvPr/>
        </p:nvSpPr>
        <p:spPr bwMode="auto">
          <a:xfrm>
            <a:off x="6062663" y="3170238"/>
            <a:ext cx="357187" cy="357187"/>
          </a:xfrm>
          <a:prstGeom prst="rect">
            <a:avLst/>
          </a:prstGeom>
          <a:solidFill>
            <a:srgbClr val="91EB59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0" name="Rectangle 135"/>
          <p:cNvSpPr>
            <a:spLocks/>
          </p:cNvSpPr>
          <p:nvPr/>
        </p:nvSpPr>
        <p:spPr bwMode="auto">
          <a:xfrm>
            <a:off x="6062663" y="3527425"/>
            <a:ext cx="357187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1" name="Rectangle 136"/>
          <p:cNvSpPr>
            <a:spLocks/>
          </p:cNvSpPr>
          <p:nvPr/>
        </p:nvSpPr>
        <p:spPr bwMode="auto">
          <a:xfrm>
            <a:off x="5348288" y="3527425"/>
            <a:ext cx="357187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2" name="Rectangle 137"/>
          <p:cNvSpPr>
            <a:spLocks/>
          </p:cNvSpPr>
          <p:nvPr/>
        </p:nvSpPr>
        <p:spPr bwMode="auto">
          <a:xfrm>
            <a:off x="5705475" y="3527425"/>
            <a:ext cx="357188" cy="357188"/>
          </a:xfrm>
          <a:prstGeom prst="rect">
            <a:avLst/>
          </a:prstGeom>
          <a:solidFill>
            <a:srgbClr val="FA3CF1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3" name="Rectangle 138"/>
          <p:cNvSpPr>
            <a:spLocks/>
          </p:cNvSpPr>
          <p:nvPr/>
        </p:nvSpPr>
        <p:spPr bwMode="auto">
          <a:xfrm>
            <a:off x="7134225" y="4241800"/>
            <a:ext cx="357188" cy="357188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4" name="Rectangle 139"/>
          <p:cNvSpPr>
            <a:spLocks/>
          </p:cNvSpPr>
          <p:nvPr/>
        </p:nvSpPr>
        <p:spPr bwMode="auto">
          <a:xfrm>
            <a:off x="6777038" y="495617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5" name="Rectangle 140"/>
          <p:cNvSpPr>
            <a:spLocks/>
          </p:cNvSpPr>
          <p:nvPr/>
        </p:nvSpPr>
        <p:spPr bwMode="auto">
          <a:xfrm>
            <a:off x="5705475" y="4956175"/>
            <a:ext cx="357188" cy="357188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6" name="Rectangle 141"/>
          <p:cNvSpPr>
            <a:spLocks/>
          </p:cNvSpPr>
          <p:nvPr/>
        </p:nvSpPr>
        <p:spPr bwMode="auto">
          <a:xfrm>
            <a:off x="5348288" y="4956175"/>
            <a:ext cx="357187" cy="357188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7" name="Rectangle 142"/>
          <p:cNvSpPr>
            <a:spLocks/>
          </p:cNvSpPr>
          <p:nvPr/>
        </p:nvSpPr>
        <p:spPr bwMode="auto">
          <a:xfrm>
            <a:off x="6777038" y="3527425"/>
            <a:ext cx="357187" cy="357188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8" name="Rectangle 143"/>
          <p:cNvSpPr>
            <a:spLocks/>
          </p:cNvSpPr>
          <p:nvPr/>
        </p:nvSpPr>
        <p:spPr bwMode="auto">
          <a:xfrm>
            <a:off x="6777038" y="4598988"/>
            <a:ext cx="357187" cy="357187"/>
          </a:xfrm>
          <a:prstGeom prst="rect">
            <a:avLst/>
          </a:prstGeom>
          <a:solidFill>
            <a:srgbClr val="00F4CA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89" name="Rectangle 144"/>
          <p:cNvSpPr>
            <a:spLocks/>
          </p:cNvSpPr>
          <p:nvPr/>
        </p:nvSpPr>
        <p:spPr bwMode="auto">
          <a:xfrm>
            <a:off x="6419850" y="3884613"/>
            <a:ext cx="357188" cy="357187"/>
          </a:xfrm>
          <a:prstGeom prst="rect">
            <a:avLst/>
          </a:prstGeom>
          <a:solidFill>
            <a:srgbClr val="5163EF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90" name="Rectangle 145"/>
          <p:cNvSpPr>
            <a:spLocks/>
          </p:cNvSpPr>
          <p:nvPr/>
        </p:nvSpPr>
        <p:spPr bwMode="auto">
          <a:xfrm>
            <a:off x="7134225" y="3884613"/>
            <a:ext cx="357188" cy="357187"/>
          </a:xfrm>
          <a:prstGeom prst="rect">
            <a:avLst/>
          </a:prstGeom>
          <a:solidFill>
            <a:srgbClr val="FF3830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91" name="Rectangle 146"/>
          <p:cNvSpPr>
            <a:spLocks/>
          </p:cNvSpPr>
          <p:nvPr/>
        </p:nvSpPr>
        <p:spPr bwMode="auto">
          <a:xfrm>
            <a:off x="2357438" y="3527425"/>
            <a:ext cx="1071562" cy="1071563"/>
          </a:xfrm>
          <a:prstGeom prst="rect">
            <a:avLst/>
          </a:prstGeom>
          <a:solidFill>
            <a:srgbClr val="000000">
              <a:alpha val="49803"/>
            </a:srgb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31892" name="Line 147"/>
          <p:cNvSpPr>
            <a:spLocks noChangeShapeType="1"/>
          </p:cNvSpPr>
          <p:nvPr/>
        </p:nvSpPr>
        <p:spPr bwMode="auto">
          <a:xfrm flipH="1">
            <a:off x="3446463" y="4071938"/>
            <a:ext cx="3187700" cy="7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662363" y="6350337"/>
            <a:ext cx="42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>
                <a:latin typeface="Times New Roman" charset="0"/>
              </a:rPr>
              <a:t>S. </a:t>
            </a:r>
            <a:r>
              <a:rPr lang="en-US" dirty="0" err="1">
                <a:latin typeface="Times New Roman" charset="0"/>
              </a:rPr>
              <a:t>Narasimhan</a:t>
            </a: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34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Neighborhood operations</a:t>
            </a:r>
          </a:p>
        </p:txBody>
      </p:sp>
      <p:sp>
        <p:nvSpPr>
          <p:cNvPr id="32771" name="Rectangle 2"/>
          <p:cNvSpPr>
            <a:spLocks/>
          </p:cNvSpPr>
          <p:nvPr/>
        </p:nvSpPr>
        <p:spPr bwMode="auto">
          <a:xfrm>
            <a:off x="1371600" y="4191000"/>
            <a:ext cx="571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Image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3810000" y="4191000"/>
            <a:ext cx="1600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Edge detection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362200"/>
            <a:ext cx="2687638" cy="1785938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29999"/>
              </a:schemeClr>
            </a:outerShdw>
          </a:effec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6425" y="2362200"/>
            <a:ext cx="2687638" cy="1785938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29999"/>
              </a:schemeClr>
            </a:outerShdw>
          </a:effectLst>
        </p:spPr>
      </p:pic>
      <p:pic>
        <p:nvPicPr>
          <p:cNvPr id="32775" name="Picture 11" descr="C:\Documents and Settings\srinivas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2328863"/>
            <a:ext cx="277971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Rectangle 4"/>
          <p:cNvSpPr>
            <a:spLocks/>
          </p:cNvSpPr>
          <p:nvPr/>
        </p:nvSpPr>
        <p:spPr bwMode="auto">
          <a:xfrm>
            <a:off x="7162800" y="419100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Blur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363" y="6350337"/>
            <a:ext cx="42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>
                <a:latin typeface="Times New Roman" charset="0"/>
              </a:rPr>
              <a:t>S. </a:t>
            </a:r>
            <a:r>
              <a:rPr lang="en-US" dirty="0" err="1">
                <a:latin typeface="Times New Roman" charset="0"/>
              </a:rPr>
              <a:t>Narasimhan</a:t>
            </a: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88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Neighborhood operations</a:t>
            </a:r>
          </a:p>
        </p:txBody>
      </p:sp>
      <p:sp>
        <p:nvSpPr>
          <p:cNvPr id="32771" name="Rectangle 2"/>
          <p:cNvSpPr>
            <a:spLocks/>
          </p:cNvSpPr>
          <p:nvPr/>
        </p:nvSpPr>
        <p:spPr bwMode="auto">
          <a:xfrm>
            <a:off x="1371600" y="4191000"/>
            <a:ext cx="571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Image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3810000" y="4191000"/>
            <a:ext cx="1600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Edge detection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362200"/>
            <a:ext cx="2687638" cy="1785938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29999"/>
              </a:schemeClr>
            </a:outerShdw>
          </a:effec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6425" y="2362200"/>
            <a:ext cx="2687638" cy="1785938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29999"/>
              </a:schemeClr>
            </a:outerShdw>
          </a:effectLst>
        </p:spPr>
      </p:pic>
      <p:pic>
        <p:nvPicPr>
          <p:cNvPr id="32775" name="Picture 11" descr="C:\Documents and Settings\srinivas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2328863"/>
            <a:ext cx="277971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Rectangle 4"/>
          <p:cNvSpPr>
            <a:spLocks/>
          </p:cNvSpPr>
          <p:nvPr/>
        </p:nvSpPr>
        <p:spPr bwMode="auto">
          <a:xfrm>
            <a:off x="7162800" y="4191000"/>
            <a:ext cx="53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en-US" sz="1800">
                <a:latin typeface="Calibri" charset="0"/>
                <a:cs typeface="Gill Sans" charset="0"/>
              </a:rPr>
              <a:t>Blur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2363" y="6350337"/>
            <a:ext cx="426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>
                <a:latin typeface="Times New Roman" charset="0"/>
              </a:rPr>
              <a:t>S. </a:t>
            </a:r>
            <a:r>
              <a:rPr lang="en-US" dirty="0" err="1">
                <a:latin typeface="Times New Roman" charset="0"/>
              </a:rPr>
              <a:t>Narasimhan</a:t>
            </a:r>
            <a:endParaRPr lang="en-US" dirty="0">
              <a:latin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52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3×3 Neighborhood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le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" y="2013642"/>
            <a:ext cx="3422950" cy="3422950"/>
          </a:xfrm>
          <a:prstGeom prst="rect">
            <a:avLst/>
          </a:prstGeom>
        </p:spPr>
      </p:pic>
      <p:pic>
        <p:nvPicPr>
          <p:cNvPr id="5" name="Picture 4" descr="lena_bl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19" y="2013642"/>
            <a:ext cx="3422950" cy="34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7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5×5 Neighborhood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le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" y="2013642"/>
            <a:ext cx="3422950" cy="3422950"/>
          </a:xfrm>
          <a:prstGeom prst="rect">
            <a:avLst/>
          </a:prstGeom>
        </p:spPr>
      </p:pic>
      <p:pic>
        <p:nvPicPr>
          <p:cNvPr id="3" name="Picture 2" descr="lena_bl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66" y="199887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7×7 Neighborhood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le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" y="2013642"/>
            <a:ext cx="3422950" cy="3422950"/>
          </a:xfrm>
          <a:prstGeom prst="rect">
            <a:avLst/>
          </a:prstGeom>
        </p:spPr>
      </p:pic>
      <p:pic>
        <p:nvPicPr>
          <p:cNvPr id="3" name="Picture 2" descr="lena_bl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42" y="2013642"/>
            <a:ext cx="3422950" cy="34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represent this more generally 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le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1" y="2013642"/>
            <a:ext cx="3422950" cy="3422950"/>
          </a:xfrm>
          <a:prstGeom prst="rect">
            <a:avLst/>
          </a:prstGeom>
        </p:spPr>
      </p:pic>
      <p:pic>
        <p:nvPicPr>
          <p:cNvPr id="5" name="Picture 4" descr="Screen Shot 2015-01-14 at 11.35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03985"/>
            <a:ext cx="4216400" cy="2578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6981" y="2013642"/>
            <a:ext cx="440020" cy="423117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9875" y="58015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6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represent this more generally </a:t>
            </a:r>
            <a:endParaRPr lang="en-US" dirty="0">
              <a:latin typeface="Calibri" charset="0"/>
            </a:endParaRPr>
          </a:p>
        </p:txBody>
      </p:sp>
      <p:pic>
        <p:nvPicPr>
          <p:cNvPr id="3" name="Picture 2" descr="Screen Shot 2015-01-14 at 11.37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461476"/>
            <a:ext cx="7277100" cy="334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9875" y="58015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39965" y="1949407"/>
            <a:ext cx="29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box filter (3×3)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represent this more generally </a:t>
            </a:r>
            <a:endParaRPr lang="en-US" dirty="0">
              <a:latin typeface="Calibri" charset="0"/>
            </a:endParaRPr>
          </a:p>
        </p:txBody>
      </p:sp>
      <p:pic>
        <p:nvPicPr>
          <p:cNvPr id="5" name="Picture 4" descr="Screen Shot 2015-01-14 at 11.38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1226"/>
            <a:ext cx="7467600" cy="379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875" y="58015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32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represent this more generally </a:t>
            </a:r>
            <a:endParaRPr lang="en-US" dirty="0">
              <a:latin typeface="Calibri" charset="0"/>
            </a:endParaRPr>
          </a:p>
        </p:txBody>
      </p:sp>
      <p:pic>
        <p:nvPicPr>
          <p:cNvPr id="3" name="Picture 2" descr="Screen Shot 2015-01-14 at 11.38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17638"/>
            <a:ext cx="7594600" cy="490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8563" y="6170908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1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Teaching Assistant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Wenyan</a:t>
            </a:r>
            <a:r>
              <a:rPr lang="en-US" dirty="0" smtClean="0"/>
              <a:t> Bi, PhD student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wb1918a@american.edu</a:t>
            </a:r>
            <a:endParaRPr lang="en-US" dirty="0" smtClean="0"/>
          </a:p>
          <a:p>
            <a:r>
              <a:rPr lang="en-US" dirty="0" smtClean="0"/>
              <a:t>Office hours:</a:t>
            </a:r>
          </a:p>
          <a:p>
            <a:r>
              <a:rPr lang="en-US" dirty="0" smtClean="0"/>
              <a:t>Recitation this week: </a:t>
            </a:r>
          </a:p>
        </p:txBody>
      </p:sp>
    </p:spTree>
    <p:extLst>
      <p:ext uri="{BB962C8B-B14F-4D97-AF65-F5344CB8AC3E}">
        <p14:creationId xmlns:p14="http://schemas.microsoft.com/office/powerpoint/2010/main" val="239824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This is called convolution</a:t>
            </a:r>
            <a:endParaRPr lang="en-US" dirty="0">
              <a:latin typeface="Calibri" charset="0"/>
            </a:endParaRPr>
          </a:p>
        </p:txBody>
      </p:sp>
      <p:pic>
        <p:nvPicPr>
          <p:cNvPr id="6" name="Picture 5" descr="Screen Shot 2015-01-14 at 11.4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892300"/>
            <a:ext cx="6959600" cy="307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9875" y="5816344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4965700"/>
            <a:ext cx="78261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Convolution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https://dsp.stackexchange.com/questions/2654/what-is-the-difference-between-convolution-and-cross-</a:t>
            </a:r>
            <a:r>
              <a:rPr lang="en-US" dirty="0" smtClean="0">
                <a:hlinkClick r:id="rId4"/>
              </a:rPr>
              <a:t>correlation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0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Notation</a:t>
            </a:r>
            <a:endParaRPr lang="en-US" dirty="0">
              <a:latin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Also denoted as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R  = I * K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We “convolve” I with K</a:t>
            </a:r>
          </a:p>
          <a:p>
            <a:pPr marL="0" indent="0">
              <a:buNone/>
              <a:defRPr/>
            </a:pPr>
            <a:r>
              <a:rPr lang="en-US" dirty="0" smtClean="0">
                <a:latin typeface="Times New Roman" pitchFamily="18" charset="0"/>
              </a:rPr>
              <a:t>      -Not convolute!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</a:endParaRPr>
          </a:p>
        </p:txBody>
      </p:sp>
      <p:pic>
        <p:nvPicPr>
          <p:cNvPr id="3" name="Picture 2" descr="Screen Shot 2015-01-14 at 11.4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30" y="3771644"/>
            <a:ext cx="7035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alibri" charset="0"/>
              </a:rPr>
              <a:t>Filtering vs. Convolution</a:t>
            </a:r>
            <a:endParaRPr lang="en-US" dirty="0">
              <a:latin typeface="Calibri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</a:rPr>
              <a:t>2d filtering</a:t>
            </a:r>
          </a:p>
          <a:p>
            <a:pPr lvl="1"/>
            <a:r>
              <a:rPr lang="en-US" dirty="0" smtClean="0">
                <a:latin typeface="Courier" charset="0"/>
              </a:rPr>
              <a:t>h=filter2(</a:t>
            </a:r>
            <a:r>
              <a:rPr lang="en-US" dirty="0" err="1" smtClean="0">
                <a:latin typeface="Courier" charset="0"/>
              </a:rPr>
              <a:t>g,f</a:t>
            </a:r>
            <a:r>
              <a:rPr lang="en-US" dirty="0" smtClean="0">
                <a:latin typeface="Courier" charset="0"/>
              </a:rPr>
              <a:t>); </a:t>
            </a:r>
            <a:r>
              <a:rPr lang="en-US" sz="2000" dirty="0" smtClean="0">
                <a:latin typeface="Calibri" charset="0"/>
              </a:rPr>
              <a:t>or</a:t>
            </a:r>
            <a:r>
              <a:rPr lang="en-US" sz="2000" dirty="0" smtClean="0">
                <a:latin typeface="Courier" charset="0"/>
              </a:rPr>
              <a:t> </a:t>
            </a:r>
            <a:r>
              <a:rPr lang="en-US" dirty="0" smtClean="0">
                <a:latin typeface="Courier" charset="0"/>
              </a:rPr>
              <a:t> h=</a:t>
            </a:r>
            <a:r>
              <a:rPr lang="en-US" dirty="0" err="1" smtClean="0">
                <a:latin typeface="Courier" charset="0"/>
              </a:rPr>
              <a:t>imfilter</a:t>
            </a:r>
            <a:r>
              <a:rPr lang="en-US" dirty="0" smtClean="0">
                <a:latin typeface="Courier" charset="0"/>
              </a:rPr>
              <a:t>(</a:t>
            </a:r>
            <a:r>
              <a:rPr lang="en-US" dirty="0" err="1" smtClean="0">
                <a:latin typeface="Courier" charset="0"/>
              </a:rPr>
              <a:t>f,g</a:t>
            </a:r>
            <a:r>
              <a:rPr lang="en-US" dirty="0" smtClean="0">
                <a:latin typeface="Courier" charset="0"/>
              </a:rPr>
              <a:t>);</a:t>
            </a:r>
          </a:p>
          <a:p>
            <a:pPr lvl="1"/>
            <a:endParaRPr lang="en-US" dirty="0" smtClean="0">
              <a:latin typeface="Calibri" charset="0"/>
            </a:endParaRPr>
          </a:p>
          <a:p>
            <a:pPr lvl="1"/>
            <a:endParaRPr lang="en-US" dirty="0" smtClean="0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2d convolution (must flip kernel)</a:t>
            </a:r>
          </a:p>
          <a:p>
            <a:pPr lvl="1"/>
            <a:r>
              <a:rPr lang="en-US" dirty="0" smtClean="0">
                <a:latin typeface="Courier" charset="0"/>
              </a:rPr>
              <a:t>h=conv2(</a:t>
            </a:r>
            <a:r>
              <a:rPr lang="en-US" dirty="0" err="1" smtClean="0">
                <a:latin typeface="Courier" charset="0"/>
              </a:rPr>
              <a:t>g,f</a:t>
            </a:r>
            <a:r>
              <a:rPr lang="en-US" dirty="0" smtClean="0">
                <a:latin typeface="Courier" charset="0"/>
              </a:rPr>
              <a:t>);</a:t>
            </a:r>
          </a:p>
          <a:p>
            <a:pPr lvl="1"/>
            <a:endParaRPr lang="en-US" dirty="0" smtClean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18048"/>
              </p:ext>
            </p:extLst>
          </p:nvPr>
        </p:nvGraphicFramePr>
        <p:xfrm>
          <a:off x="1752600" y="2757362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5" name="Equation" r:id="rId4" imgW="2070100" imgH="355600" progId="Equation.3">
                  <p:embed/>
                </p:oleObj>
              </mc:Choice>
              <mc:Fallback>
                <p:oleObj name="Equation" r:id="rId4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57362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80995"/>
              </p:ext>
            </p:extLst>
          </p:nvPr>
        </p:nvGraphicFramePr>
        <p:xfrm>
          <a:off x="1981200" y="535117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6" name="Equation" r:id="rId6" imgW="2070100" imgH="355600" progId="Equation.3">
                  <p:embed/>
                </p:oleObj>
              </mc:Choice>
              <mc:Fallback>
                <p:oleObj name="Equation" r:id="rId6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5117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52579" y="6126163"/>
            <a:ext cx="7454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use Filter and Convolution interchangeable when the image is SYMMETRIC.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Short tutorial on convolution</a:t>
            </a:r>
            <a:endParaRPr lang="en-US" dirty="0">
              <a:latin typeface="Calibri" charset="0"/>
            </a:endParaRPr>
          </a:p>
        </p:txBody>
      </p:sp>
      <p:pic>
        <p:nvPicPr>
          <p:cNvPr id="3" name="Picture 2" descr="Screen Shot 2017-09-10 at 6.24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866900"/>
            <a:ext cx="6883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Doing by hand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7-09-10 at 6.2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47800"/>
            <a:ext cx="7861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Doing by hand</a:t>
            </a:r>
            <a:endParaRPr lang="en-US" dirty="0">
              <a:latin typeface="Calibri" charset="0"/>
            </a:endParaRPr>
          </a:p>
        </p:txBody>
      </p:sp>
      <p:pic>
        <p:nvPicPr>
          <p:cNvPr id="3" name="Picture 2" descr="Screen Shot 2017-09-10 at 6.2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927100"/>
            <a:ext cx="778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Transform to computation</a:t>
            </a:r>
            <a:endParaRPr lang="en-US" dirty="0">
              <a:latin typeface="Calibri" charset="0"/>
            </a:endParaRPr>
          </a:p>
        </p:txBody>
      </p:sp>
      <p:pic>
        <p:nvPicPr>
          <p:cNvPr id="3" name="Picture 2" descr="Conv1d_Manual_symbol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9144000" cy="60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In Python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149" y="1737831"/>
            <a:ext cx="5822100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</a:t>
            </a:r>
            <a:r>
              <a:rPr lang="en-US" sz="2400" dirty="0" err="1"/>
              <a:t>np</a:t>
            </a:r>
            <a:endParaRPr lang="en-US" sz="2400" dirty="0"/>
          </a:p>
          <a:p>
            <a:r>
              <a:rPr lang="en-US" sz="2400" dirty="0"/>
              <a:t>x = </a:t>
            </a:r>
            <a:r>
              <a:rPr lang="en-US" sz="2400" dirty="0" err="1"/>
              <a:t>np.array</a:t>
            </a:r>
            <a:r>
              <a:rPr lang="en-US" sz="2400" dirty="0"/>
              <a:t>([0,1,2,3,4])</a:t>
            </a:r>
          </a:p>
          <a:p>
            <a:r>
              <a:rPr lang="en-US" sz="2400" dirty="0"/>
              <a:t>w = </a:t>
            </a:r>
            <a:r>
              <a:rPr lang="en-US" sz="2400" dirty="0" err="1"/>
              <a:t>np.array</a:t>
            </a:r>
            <a:r>
              <a:rPr lang="en-US" sz="2400" dirty="0"/>
              <a:t>([1,-1,2])</a:t>
            </a:r>
          </a:p>
          <a:p>
            <a:endParaRPr lang="en-US" sz="2400" dirty="0"/>
          </a:p>
          <a:p>
            <a:r>
              <a:rPr lang="en-US" sz="2400" dirty="0"/>
              <a:t>res = </a:t>
            </a:r>
            <a:r>
              <a:rPr lang="en-US" sz="2400" dirty="0" err="1"/>
              <a:t>np.convolve</a:t>
            </a:r>
            <a:r>
              <a:rPr lang="en-US" sz="2400" dirty="0"/>
              <a:t>(</a:t>
            </a:r>
            <a:r>
              <a:rPr lang="en-US" sz="2400" dirty="0" err="1"/>
              <a:t>x,</a:t>
            </a:r>
            <a:r>
              <a:rPr lang="en-US" sz="2400" dirty="0" err="1" smtClean="0"/>
              <a:t>w</a:t>
            </a:r>
            <a:r>
              <a:rPr lang="en-US" sz="2400" dirty="0" smtClean="0"/>
              <a:t>, ‘valid’)</a:t>
            </a:r>
            <a:endParaRPr lang="en-US" sz="2400" dirty="0"/>
          </a:p>
          <a:p>
            <a:r>
              <a:rPr lang="en-US" sz="2400" dirty="0"/>
              <a:t>print res</a:t>
            </a:r>
          </a:p>
        </p:txBody>
      </p:sp>
    </p:spTree>
    <p:extLst>
      <p:ext uri="{BB962C8B-B14F-4D97-AF65-F5344CB8AC3E}">
        <p14:creationId xmlns:p14="http://schemas.microsoft.com/office/powerpoint/2010/main" val="335005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Input Padding</a:t>
            </a:r>
            <a:endParaRPr lang="en-US" dirty="0">
              <a:latin typeface="Calibri" charset="0"/>
            </a:endParaRPr>
          </a:p>
        </p:txBody>
      </p:sp>
      <p:pic>
        <p:nvPicPr>
          <p:cNvPr id="5" name="Picture 4" descr="zeroPad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76" y="914400"/>
            <a:ext cx="3749109" cy="52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2D convolution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Conv2dUs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93900"/>
            <a:ext cx="8826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image?</a:t>
            </a:r>
          </a:p>
          <a:p>
            <a:r>
              <a:rPr lang="en-US" dirty="0" smtClean="0"/>
              <a:t>Point Process</a:t>
            </a:r>
          </a:p>
          <a:p>
            <a:r>
              <a:rPr lang="en-US" dirty="0" smtClean="0"/>
              <a:t>Neighborhood operation</a:t>
            </a:r>
          </a:p>
          <a:p>
            <a:r>
              <a:rPr lang="en-US" dirty="0" smtClean="0"/>
              <a:t>Convolution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531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paper and pen</a:t>
            </a:r>
            <a:endParaRPr lang="en-US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What is the result of the following convolution?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latin typeface="Times New Roman" pitchFamily="18" charset="0"/>
            </a:endParaRPr>
          </a:p>
        </p:txBody>
      </p:sp>
      <p:pic>
        <p:nvPicPr>
          <p:cNvPr id="11" name="Picture 10" descr="Screen Shot 2015-01-15 at 12.1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91" y="2819434"/>
            <a:ext cx="6553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paper and pen</a:t>
            </a:r>
            <a:endParaRPr lang="en-US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What is the result of the following convolution?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latin typeface="Times New Roman" pitchFamily="18" charset="0"/>
            </a:endParaRPr>
          </a:p>
        </p:txBody>
      </p:sp>
      <p:pic>
        <p:nvPicPr>
          <p:cNvPr id="11" name="Picture 10" descr="Screen Shot 2015-01-15 at 12.11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91" y="2819434"/>
            <a:ext cx="6553200" cy="248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95097" y="2924111"/>
            <a:ext cx="2303535" cy="2717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0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a paper and a pen</a:t>
            </a:r>
            <a:endParaRPr lang="en-US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What is the result of the following convolution?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5097" y="2924111"/>
            <a:ext cx="2303535" cy="2717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5-01-15 at 12.14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0" y="2743815"/>
            <a:ext cx="21336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147" y="3116098"/>
            <a:ext cx="4296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1*0 + 2*0 + 1*0+</a:t>
            </a:r>
          </a:p>
          <a:p>
            <a:r>
              <a:rPr lang="en-US" dirty="0" smtClean="0"/>
              <a:t>0*0 + 1*0 + 2*0+</a:t>
            </a:r>
          </a:p>
          <a:p>
            <a:r>
              <a:rPr lang="en-US" dirty="0" smtClean="0"/>
              <a:t>(-1)*0 + (-2)*4 +(-1)*5 = -13 </a:t>
            </a:r>
          </a:p>
        </p:txBody>
      </p:sp>
    </p:spTree>
    <p:extLst>
      <p:ext uri="{BB962C8B-B14F-4D97-AF65-F5344CB8AC3E}">
        <p14:creationId xmlns:p14="http://schemas.microsoft.com/office/powerpoint/2010/main" val="190708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a paper and a pen</a:t>
            </a:r>
            <a:endParaRPr lang="en-US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What is the result of the following convolution?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5097" y="2924111"/>
            <a:ext cx="2303535" cy="2717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1-15 at 12.2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01" y="2800530"/>
            <a:ext cx="1917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Convolution</a:t>
            </a:r>
          </a:p>
        </p:txBody>
      </p:sp>
      <p:sp>
        <p:nvSpPr>
          <p:cNvPr id="1035" name="Rectangle 5"/>
          <p:cNvSpPr>
            <a:spLocks noChangeArrowheads="1"/>
          </p:cNvSpPr>
          <p:nvPr/>
        </p:nvSpPr>
        <p:spPr bwMode="auto">
          <a:xfrm>
            <a:off x="3352800" y="2590800"/>
            <a:ext cx="23622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>
              <a:latin typeface="Arial" charset="0"/>
              <a:cs typeface="Arial" charset="0"/>
            </a:endParaRPr>
          </a:p>
        </p:txBody>
      </p:sp>
      <p:pic>
        <p:nvPicPr>
          <p:cNvPr id="815111" name="Picture 7" descr="tmp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0144" y="2681288"/>
            <a:ext cx="747712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5112" name="Picture 8" descr="tmp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50143" y="26670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tmp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150145" y="2681287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-381000" y="4343400"/>
            <a:ext cx="11430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15116" name="Picture 12" descr="tmp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359943" y="25908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3581400"/>
            <a:ext cx="381000" cy="32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239000" y="6553200"/>
            <a:ext cx="19282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Adapted from </a:t>
            </a:r>
            <a:r>
              <a:rPr lang="en-US" sz="1400" dirty="0"/>
              <a:t>F. Durand</a:t>
            </a:r>
          </a:p>
        </p:txBody>
      </p:sp>
    </p:spTree>
    <p:extLst>
      <p:ext uri="{BB962C8B-B14F-4D97-AF65-F5344CB8AC3E}">
        <p14:creationId xmlns:p14="http://schemas.microsoft.com/office/powerpoint/2010/main" val="251252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2" dur="2000" fill="hold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filtering</a:t>
            </a:r>
          </a:p>
        </p:txBody>
      </p:sp>
      <p:graphicFrame>
        <p:nvGraphicFramePr>
          <p:cNvPr id="12" name="Group 38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33598" y="2125657"/>
          <a:ext cx="3124202" cy="2692840"/>
        </p:xfrm>
        <a:graphic>
          <a:graphicData uri="http://schemas.openxmlformats.org/drawingml/2006/table">
            <a:tbl>
              <a:tblPr/>
              <a:tblGrid>
                <a:gridCol w="3126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13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26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26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26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126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1139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1267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126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928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754" marB="3675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127" y="2971800"/>
          <a:ext cx="979673" cy="844869"/>
        </p:xfrm>
        <a:graphic>
          <a:graphicData uri="http://schemas.openxmlformats.org/drawingml/2006/table">
            <a:tbl>
              <a:tblPr/>
              <a:tblGrid>
                <a:gridCol w="327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70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56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16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marT="38439" marB="3843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417333" y="281940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1555" y="3015342"/>
            <a:ext cx="202047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321388" y="28956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  <p:graphicFrame>
        <p:nvGraphicFramePr>
          <p:cNvPr id="21" name="Group 1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943600" y="2133600"/>
          <a:ext cx="3094218" cy="2667000"/>
        </p:xfrm>
        <a:graphic>
          <a:graphicData uri="http://schemas.openxmlformats.org/drawingml/2006/table">
            <a:tbl>
              <a:tblPr/>
              <a:tblGrid>
                <a:gridCol w="309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9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84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96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967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96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0967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0841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096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0967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30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marT="36403" marB="364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Rectangle 25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53200" y="3990878"/>
            <a:ext cx="303355" cy="2654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5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398" y="3748118"/>
            <a:ext cx="957942" cy="82388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4887684"/>
            <a:ext cx="462643" cy="45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1411" y="3925527"/>
            <a:ext cx="525812" cy="45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28998" y="4953000"/>
            <a:ext cx="456127" cy="3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Group 33"/>
          <p:cNvGrpSpPr/>
          <p:nvPr/>
        </p:nvGrpSpPr>
        <p:grpSpPr>
          <a:xfrm>
            <a:off x="32658" y="2971800"/>
            <a:ext cx="1382482" cy="838200"/>
            <a:chOff x="32658" y="2971800"/>
            <a:chExt cx="1382482" cy="838200"/>
          </a:xfrm>
        </p:grpSpPr>
        <p:sp>
          <p:nvSpPr>
            <p:cNvPr id="19" name="Rectangle 18"/>
            <p:cNvSpPr/>
            <p:nvPr/>
          </p:nvSpPr>
          <p:spPr>
            <a:xfrm>
              <a:off x="522514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2514" y="332014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" y="3592288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8200" y="360317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8200" y="3309258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9086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75658" y="3037114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86540" y="3320142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75656" y="3603170"/>
              <a:ext cx="2286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658" y="2971800"/>
              <a:ext cx="3810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92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30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6016" r="13767" b="21084"/>
          <a:stretch/>
        </p:blipFill>
        <p:spPr>
          <a:xfrm>
            <a:off x="1240364" y="1772188"/>
            <a:ext cx="6644813" cy="360345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78409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3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23904" r="13132" b="24414"/>
          <a:stretch/>
        </p:blipFill>
        <p:spPr>
          <a:xfrm>
            <a:off x="1520924" y="1639274"/>
            <a:ext cx="6423318" cy="354437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83120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42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t="24549" r="13860" b="24199"/>
          <a:stretch/>
        </p:blipFill>
        <p:spPr>
          <a:xfrm>
            <a:off x="1506157" y="1683578"/>
            <a:ext cx="6364254" cy="351484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249238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4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23257" r="13616" b="24199"/>
          <a:stretch/>
        </p:blipFill>
        <p:spPr>
          <a:xfrm>
            <a:off x="1506158" y="1594970"/>
            <a:ext cx="6393786" cy="360344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27970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Choices of Python Image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Level 1 (basic): </a:t>
            </a:r>
            <a:r>
              <a:rPr lang="en-US" dirty="0" err="1" smtClean="0"/>
              <a:t>Numpy</a:t>
            </a:r>
            <a:r>
              <a:rPr lang="en-US" dirty="0" smtClean="0"/>
              <a:t>, treating image as matrix</a:t>
            </a:r>
          </a:p>
          <a:p>
            <a:r>
              <a:rPr lang="en-US" dirty="0" smtClean="0"/>
              <a:t>Level 2 (</a:t>
            </a:r>
            <a:r>
              <a:rPr lang="en-US" dirty="0" err="1" smtClean="0"/>
              <a:t>Scipy</a:t>
            </a:r>
            <a:r>
              <a:rPr lang="en-US" dirty="0" smtClean="0"/>
              <a:t>):  an image I/O (</a:t>
            </a:r>
            <a:r>
              <a:rPr lang="en-US" dirty="0" err="1" smtClean="0"/>
              <a:t>scipy.misc.imread</a:t>
            </a:r>
            <a:r>
              <a:rPr lang="en-US" dirty="0" smtClean="0"/>
              <a:t>), </a:t>
            </a:r>
            <a:r>
              <a:rPr lang="en-US" dirty="0" smtClean="0">
                <a:hlinkClick r:id="rId3"/>
              </a:rPr>
              <a:t>scipy.ndimage</a:t>
            </a:r>
            <a:r>
              <a:rPr lang="en-US" dirty="0" smtClean="0"/>
              <a:t> package that has convolution, filters, etc.</a:t>
            </a:r>
          </a:p>
          <a:p>
            <a:r>
              <a:rPr lang="en-US" dirty="0" smtClean="0"/>
              <a:t>Level 3 (</a:t>
            </a:r>
            <a:r>
              <a:rPr lang="en-US" dirty="0" smtClean="0">
                <a:hlinkClick r:id="rId4"/>
              </a:rPr>
              <a:t>sckit-image</a:t>
            </a:r>
            <a:r>
              <a:rPr lang="en-US" dirty="0" smtClean="0"/>
              <a:t>): equivalent to MATLAB image processing toolbox, but better.  Many built-in stuff, so not suitable for conceptual learning in the beginning. </a:t>
            </a:r>
          </a:p>
          <a:p>
            <a:r>
              <a:rPr lang="en-US" dirty="0" smtClean="0"/>
              <a:t>High-level (</a:t>
            </a:r>
            <a:r>
              <a:rPr lang="en-US" dirty="0" err="1" smtClean="0"/>
              <a:t>OpenCV</a:t>
            </a:r>
            <a:r>
              <a:rPr lang="en-US" dirty="0" smtClean="0"/>
              <a:t>): it is not suitable for teaching but suitable for development. </a:t>
            </a:r>
            <a:r>
              <a:rPr lang="en-US" dirty="0"/>
              <a:t>Very different from actual </a:t>
            </a:r>
            <a:r>
              <a:rPr lang="en-US" dirty="0" smtClean="0"/>
              <a:t>Python. We might use it for some projects later in the course.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2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53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24765" r="11676" b="24415"/>
          <a:stretch/>
        </p:blipFill>
        <p:spPr>
          <a:xfrm>
            <a:off x="1373261" y="1698346"/>
            <a:ext cx="6703877" cy="348530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60542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5 at 1.59.5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24980" r="12000" b="23984"/>
          <a:stretch/>
        </p:blipFill>
        <p:spPr>
          <a:xfrm>
            <a:off x="1550456" y="1713115"/>
            <a:ext cx="6497150" cy="350007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Mean filtering/Moving average</a:t>
            </a:r>
          </a:p>
        </p:txBody>
      </p:sp>
    </p:spTree>
    <p:extLst>
      <p:ext uri="{BB962C8B-B14F-4D97-AF65-F5344CB8AC3E}">
        <p14:creationId xmlns:p14="http://schemas.microsoft.com/office/powerpoint/2010/main" val="6064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a paper and a pen</a:t>
            </a:r>
            <a:endParaRPr lang="en-US" dirty="0">
              <a:latin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5097" y="2924111"/>
            <a:ext cx="2303535" cy="2717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7-09-10 at 6.5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451100"/>
            <a:ext cx="7137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0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Let’s take out a paper and a pen</a:t>
            </a:r>
            <a:endParaRPr lang="en-US" dirty="0">
              <a:latin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5097" y="2924111"/>
            <a:ext cx="2303535" cy="27173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9-10 at 6.5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9" y="1411328"/>
            <a:ext cx="5128618" cy="51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Check it with Python?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24133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400" dirty="0"/>
              <a:t>import </a:t>
            </a:r>
            <a:r>
              <a:rPr lang="pl-PL" sz="2400" dirty="0" err="1"/>
              <a:t>numpy</a:t>
            </a:r>
            <a:r>
              <a:rPr lang="pl-PL" sz="2400" dirty="0"/>
              <a:t> as </a:t>
            </a:r>
            <a:r>
              <a:rPr lang="pl-PL" sz="2400" dirty="0" err="1"/>
              <a:t>np</a:t>
            </a:r>
            <a:endParaRPr lang="pl-PL" sz="2400" dirty="0"/>
          </a:p>
          <a:p>
            <a:r>
              <a:rPr lang="pl-PL" sz="2400" dirty="0"/>
              <a:t>from </a:t>
            </a:r>
            <a:r>
              <a:rPr lang="pl-PL" sz="2400" dirty="0" err="1"/>
              <a:t>scipy</a:t>
            </a:r>
            <a:r>
              <a:rPr lang="pl-PL" sz="2400" dirty="0"/>
              <a:t> import </a:t>
            </a:r>
            <a:r>
              <a:rPr lang="pl-PL" sz="2400" dirty="0" err="1" smtClean="0"/>
              <a:t>signal</a:t>
            </a:r>
            <a:endParaRPr lang="pl-PL" sz="2400" dirty="0" smtClean="0"/>
          </a:p>
          <a:p>
            <a:endParaRPr lang="pl-PL" sz="2400" dirty="0"/>
          </a:p>
          <a:p>
            <a:r>
              <a:rPr lang="pl-PL" sz="2400" dirty="0" smtClean="0"/>
              <a:t># </a:t>
            </a:r>
            <a:r>
              <a:rPr lang="pl-PL" sz="2400" dirty="0" err="1" smtClean="0"/>
              <a:t>use</a:t>
            </a:r>
            <a:r>
              <a:rPr lang="pl-PL" sz="2400" dirty="0"/>
              <a:t> </a:t>
            </a:r>
            <a:r>
              <a:rPr lang="pl-PL" sz="2400" dirty="0" err="1" smtClean="0"/>
              <a:t>np.array</a:t>
            </a:r>
            <a:r>
              <a:rPr lang="pl-PL" sz="2400" dirty="0" smtClean="0"/>
              <a:t> </a:t>
            </a:r>
          </a:p>
          <a:p>
            <a:endParaRPr lang="pl-PL" sz="2400" dirty="0"/>
          </a:p>
          <a:p>
            <a:r>
              <a:rPr lang="pl-PL" sz="2400" dirty="0" smtClean="0"/>
              <a:t># </a:t>
            </a:r>
            <a:r>
              <a:rPr lang="pl-PL" sz="2400" dirty="0" err="1" smtClean="0"/>
              <a:t>use</a:t>
            </a:r>
            <a:r>
              <a:rPr lang="pl-PL" sz="2400" dirty="0"/>
              <a:t> signal.convolve2d</a:t>
            </a: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00593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Rules of a image filter</a:t>
            </a:r>
            <a:endParaRPr lang="en-US" dirty="0">
              <a:latin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73163"/>
            <a:ext cx="8229600" cy="56848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It’s size has to be uneven, so that it has a center, for example, 3×3, 5×5, 7×7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It doesn’t have to, but the sum of all elements of the filter should be 1 if you want the result image to have the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same brightness </a:t>
            </a:r>
            <a:r>
              <a:rPr lang="en-US" dirty="0" smtClean="0">
                <a:latin typeface="Times New Roman" pitchFamily="18" charset="0"/>
              </a:rPr>
              <a:t>as the original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latin typeface="Times New Roman" pitchFamily="18" charset="0"/>
              </a:rPr>
              <a:t>If the sum of the element of is larger than 1, the result will be a brighter image, if it is smaller than 1, the resulting image will be darker. </a:t>
            </a:r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2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981200"/>
            <a:ext cx="3225800" cy="288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1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3" name="Picture 2" descr="Screen Shot 2015-01-15 at 10.1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451100"/>
            <a:ext cx="1930400" cy="194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875" y="6193564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1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3" name="Picture 2" descr="Screen Shot 2015-01-15 at 10.1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451100"/>
            <a:ext cx="1930400" cy="1943100"/>
          </a:xfrm>
          <a:prstGeom prst="rect">
            <a:avLst/>
          </a:prstGeom>
        </p:spPr>
      </p:pic>
      <p:pic>
        <p:nvPicPr>
          <p:cNvPr id="5" name="Picture 4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16" y="2027670"/>
            <a:ext cx="3225800" cy="288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875" y="6193564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2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6" name="Picture 5" descr="Screen Shot 2015-01-15 at 10.17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58" y="2362200"/>
            <a:ext cx="1778000" cy="212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8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Choices of Python libraries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Level 1 (basic): </a:t>
            </a:r>
            <a:r>
              <a:rPr lang="en-US" dirty="0" err="1" smtClean="0"/>
              <a:t>Numpy</a:t>
            </a:r>
            <a:r>
              <a:rPr lang="en-US" dirty="0" smtClean="0"/>
              <a:t>, treating image as matrix</a:t>
            </a:r>
          </a:p>
          <a:p>
            <a:r>
              <a:rPr lang="en-US" dirty="0" smtClean="0"/>
              <a:t>Level 2 (</a:t>
            </a:r>
            <a:r>
              <a:rPr lang="en-US" dirty="0" err="1" smtClean="0"/>
              <a:t>Scipy</a:t>
            </a:r>
            <a:r>
              <a:rPr lang="en-US" dirty="0" smtClean="0"/>
              <a:t>):  an image I/O (</a:t>
            </a:r>
            <a:r>
              <a:rPr lang="en-US" dirty="0" err="1" smtClean="0"/>
              <a:t>scipy.misc.imread</a:t>
            </a:r>
            <a:r>
              <a:rPr lang="en-US" dirty="0" smtClean="0"/>
              <a:t>), </a:t>
            </a:r>
            <a:r>
              <a:rPr lang="en-US" dirty="0" smtClean="0">
                <a:hlinkClick r:id="rId2"/>
              </a:rPr>
              <a:t>scipy.ndimage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Level 3 (</a:t>
            </a:r>
            <a:r>
              <a:rPr lang="en-US" dirty="0" smtClean="0">
                <a:hlinkClick r:id="rId3"/>
              </a:rPr>
              <a:t>sckit-image</a:t>
            </a:r>
            <a:r>
              <a:rPr lang="en-US" dirty="0" smtClean="0"/>
              <a:t>): equivalent to MATLAB image processing toolbox, but better. We will use it when we need to. </a:t>
            </a:r>
          </a:p>
          <a:p>
            <a:r>
              <a:rPr lang="en-US" dirty="0" smtClean="0"/>
              <a:t>High-level (</a:t>
            </a:r>
            <a:r>
              <a:rPr lang="en-US" dirty="0" err="1" smtClean="0"/>
              <a:t>OpenCV</a:t>
            </a:r>
            <a:r>
              <a:rPr lang="en-US" dirty="0" smtClean="0"/>
              <a:t>): it is not suitable for teaching but suitable for development. We might use it for some projects later in the course.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higher </a:t>
            </a:r>
            <a:r>
              <a:rPr lang="en-US" dirty="0">
                <a:solidFill>
                  <a:srgbClr val="FF0000"/>
                </a:solidFill>
              </a:rPr>
              <a:t>level library you use, the less control you have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8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6" name="Picture 5" descr="Screen Shot 2015-01-15 at 10.17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58" y="2362200"/>
            <a:ext cx="1778000" cy="2120900"/>
          </a:xfrm>
          <a:prstGeom prst="rect">
            <a:avLst/>
          </a:prstGeom>
        </p:spPr>
      </p:pic>
      <p:pic>
        <p:nvPicPr>
          <p:cNvPr id="3" name="Picture 2" descr="Screen Shot 2015-01-15 at 10.17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4200"/>
            <a:ext cx="2590800" cy="300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5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5" name="Picture 4" descr="Screen Shot 2015-01-15 at 10.18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3" y="2369454"/>
            <a:ext cx="2222500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alibri" charset="0"/>
              </a:rPr>
              <a:t>Predict the image</a:t>
            </a:r>
            <a:endParaRPr lang="en-US" dirty="0">
              <a:latin typeface="Calibri" charset="0"/>
            </a:endParaRPr>
          </a:p>
        </p:txBody>
      </p:sp>
      <p:pic>
        <p:nvPicPr>
          <p:cNvPr id="4" name="Picture 3" descr="Screen Shot 2015-01-15 at 10.1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9" y="1981200"/>
            <a:ext cx="3225800" cy="2882900"/>
          </a:xfrm>
          <a:prstGeom prst="rect">
            <a:avLst/>
          </a:prstGeom>
        </p:spPr>
      </p:pic>
      <p:pic>
        <p:nvPicPr>
          <p:cNvPr id="5" name="Picture 4" descr="Screen Shot 2015-01-15 at 10.18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67" y="2324100"/>
            <a:ext cx="2222500" cy="2209800"/>
          </a:xfrm>
          <a:prstGeom prst="rect">
            <a:avLst/>
          </a:prstGeom>
        </p:spPr>
      </p:pic>
      <p:pic>
        <p:nvPicPr>
          <p:cNvPr id="3" name="Picture 2" descr="Screen Shot 2015-01-15 at 10.18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864482"/>
            <a:ext cx="2616200" cy="298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95886" y="1496703"/>
            <a:ext cx="14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Should be brighter!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9875" y="6185676"/>
            <a:ext cx="33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Matthew </a:t>
            </a:r>
            <a:r>
              <a:rPr lang="en-US" dirty="0" err="1" smtClean="0"/>
              <a:t>Tappen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2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Practice with linear filters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4813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3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3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4814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4814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4813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" charset="0"/>
              </a:rPr>
              <a:t>Original</a:t>
            </a:r>
          </a:p>
        </p:txBody>
      </p:sp>
      <p:sp>
        <p:nvSpPr>
          <p:cNvPr id="48134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" charset="0"/>
              </a:rPr>
              <a:t>Filtered </a:t>
            </a:r>
          </a:p>
          <a:p>
            <a:pPr eaLnBrk="1" hangingPunct="1"/>
            <a:r>
              <a:rPr lang="en-US">
                <a:latin typeface="Times" charset="0"/>
              </a:rPr>
              <a:t>(no change)</a:t>
            </a:r>
          </a:p>
        </p:txBody>
      </p:sp>
      <p:pic>
        <p:nvPicPr>
          <p:cNvPr id="4813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Source: D. Lowe</a:t>
            </a:r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2971800" y="3027363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8800" dirty="0"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6000" dirty="0">
                <a:cs typeface="Times New Roman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257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049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dirty="0"/>
                <a:t>0</a:t>
              </a:r>
            </a:p>
          </p:txBody>
        </p:sp>
        <p:sp>
          <p:nvSpPr>
            <p:cNvPr id="2049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dirty="0"/>
                <a:t>1</a:t>
              </a:r>
            </a:p>
          </p:txBody>
        </p:sp>
        <p:sp>
          <p:nvSpPr>
            <p:cNvPr id="2049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0484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pic>
        <p:nvPicPr>
          <p:cNvPr id="20486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048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Shifted left</a:t>
            </a:r>
          </a:p>
          <a:p>
            <a:r>
              <a:rPr lang="en-US">
                <a:latin typeface="Times" pitchFamily="18" charset="0"/>
              </a:rPr>
              <a:t>By 1 pixel</a:t>
            </a:r>
          </a:p>
        </p:txBody>
      </p:sp>
      <p:sp>
        <p:nvSpPr>
          <p:cNvPr id="2048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15342" y="3027478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10200" y="29718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0808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20488" grpId="0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Linear filters: examples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Times" charset="0"/>
              </a:rPr>
              <a:t>Original</a:t>
            </a:r>
          </a:p>
        </p:txBody>
      </p: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3810000" y="2917825"/>
            <a:ext cx="1676400" cy="1295400"/>
            <a:chOff x="3799" y="2064"/>
            <a:chExt cx="1433" cy="1136"/>
          </a:xfrm>
        </p:grpSpPr>
        <p:grpSp>
          <p:nvGrpSpPr>
            <p:cNvPr id="35851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5853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4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5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6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7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8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59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60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61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5862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3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4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5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6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7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8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69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5852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6227763" y="4659313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Times" charset="0"/>
              </a:rPr>
              <a:t>Blur (with a mean filter)</a:t>
            </a:r>
          </a:p>
        </p:txBody>
      </p:sp>
      <p:sp>
        <p:nvSpPr>
          <p:cNvPr id="35848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/>
              <a:t>Source: D. Lowe</a:t>
            </a:r>
          </a:p>
        </p:txBody>
      </p:sp>
      <p:sp>
        <p:nvSpPr>
          <p:cNvPr id="35849" name="TextBox 27"/>
          <p:cNvSpPr txBox="1">
            <a:spLocks noChangeArrowheads="1"/>
          </p:cNvSpPr>
          <p:nvPr/>
        </p:nvSpPr>
        <p:spPr bwMode="auto">
          <a:xfrm>
            <a:off x="2971800" y="3027363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8800" dirty="0"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6000" dirty="0">
                <a:cs typeface="Times New Roman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9826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filters: examples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775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17500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667000" y="2667000"/>
            <a:ext cx="3795352" cy="1545773"/>
            <a:chOff x="2667000" y="2667000"/>
            <a:chExt cx="3795352" cy="1545773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9800" y="2721433"/>
              <a:ext cx="442552" cy="149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67000" y="2667000"/>
              <a:ext cx="410072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5"/>
            <p:cNvGrpSpPr>
              <a:grpSpLocks/>
            </p:cNvGrpSpPr>
            <p:nvPr/>
          </p:nvGrpSpPr>
          <p:grpSpPr bwMode="auto">
            <a:xfrm>
              <a:off x="4724400" y="2895600"/>
              <a:ext cx="1371600" cy="1066800"/>
              <a:chOff x="3799" y="2064"/>
              <a:chExt cx="1433" cy="1136"/>
            </a:xfrm>
          </p:grpSpPr>
          <p:grpSp>
            <p:nvGrpSpPr>
              <p:cNvPr id="3" name="Group 6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24606" name="Rectangle 7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7" name="Rectangle 8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8" name="Rectangle 9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09" name="Rectangle 10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0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1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2" name="Rectangle 13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3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4" name="Rectangle 15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4615" name="Line 16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6" name="Line 17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7" name="Line 18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8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19" name="Line 20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0" name="Line 21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1" name="Line 22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  <p:sp>
              <p:nvSpPr>
                <p:cNvPr id="24622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en-US"/>
                </a:p>
              </p:txBody>
            </p:sp>
          </p:grpSp>
          <p:pic>
            <p:nvPicPr>
              <p:cNvPr id="24605" name="Picture 24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3048000" y="2895600"/>
              <a:ext cx="1149350" cy="1066800"/>
              <a:chOff x="144" y="144"/>
              <a:chExt cx="1152" cy="1136"/>
            </a:xfrm>
          </p:grpSpPr>
          <p:sp>
            <p:nvSpPr>
              <p:cNvPr id="24587" name="Rectangle 2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88" name="Rectangle 2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89" name="Rectangle 2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0" name="Rectangle 2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1" name="Rectangle 3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2</a:t>
                </a:r>
              </a:p>
            </p:txBody>
          </p:sp>
          <p:sp>
            <p:nvSpPr>
              <p:cNvPr id="24592" name="Rectangle 3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3" name="Rectangle 3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4" name="Rectangle 3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5" name="Rectangle 3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0</a:t>
                </a:r>
              </a:p>
            </p:txBody>
          </p:sp>
          <p:sp>
            <p:nvSpPr>
              <p:cNvPr id="24596" name="Line 3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7" name="Line 3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8" name="Line 3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599" name="Line 3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0" name="Line 3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1" name="Line 4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2" name="Line 4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03" name="Line 4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24583" name="Text Box 43"/>
            <p:cNvSpPr txBox="1">
              <a:spLocks noChangeArrowheads="1"/>
            </p:cNvSpPr>
            <p:nvPr/>
          </p:nvSpPr>
          <p:spPr bwMode="auto">
            <a:xfrm>
              <a:off x="4267200" y="2819400"/>
              <a:ext cx="43815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000" b="1">
                  <a:latin typeface="Times" pitchFamily="18" charset="0"/>
                </a:rPr>
                <a:t>-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858000" y="2514600"/>
            <a:ext cx="2209800" cy="2551331"/>
            <a:chOff x="6858000" y="2514600"/>
            <a:chExt cx="2209800" cy="2551331"/>
          </a:xfrm>
        </p:grpSpPr>
        <p:sp>
          <p:nvSpPr>
            <p:cNvPr id="24584" name="Text Box 44"/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2098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Sharpening filter </a:t>
              </a:r>
              <a:r>
                <a:rPr lang="en-US" dirty="0"/>
                <a:t>(accentuates edges)</a:t>
              </a:r>
              <a:endParaRPr lang="en-US" b="1" dirty="0"/>
            </a:p>
          </p:txBody>
        </p:sp>
        <p:pic>
          <p:nvPicPr>
            <p:cNvPr id="24585" name="Picture 4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86600" y="2514600"/>
              <a:ext cx="1876425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6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7000" y="28705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cs typeface="Times New Roman" pitchFamily="18" charset="0"/>
              </a:rPr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24742" y="2895600"/>
            <a:ext cx="748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0782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exercises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9727" y="2447919"/>
            <a:ext cx="78539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Find out why the  sharper filter works by manually </a:t>
            </a:r>
          </a:p>
          <a:p>
            <a:r>
              <a:rPr lang="en-US" sz="2400" dirty="0" smtClean="0"/>
              <a:t>convolve a 5x5 matrix with the kernel.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r>
              <a:rPr lang="en-US" sz="2400" dirty="0" smtClean="0"/>
              <a:t>Using Python to test all the linear filter operations on images. </a:t>
            </a:r>
          </a:p>
        </p:txBody>
      </p:sp>
    </p:spTree>
    <p:extLst>
      <p:ext uri="{BB962C8B-B14F-4D97-AF65-F5344CB8AC3E}">
        <p14:creationId xmlns:p14="http://schemas.microsoft.com/office/powerpoint/2010/main" val="213813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Sharpening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81682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Other filters</a:t>
            </a:r>
          </a:p>
        </p:txBody>
      </p:sp>
      <p:grpSp>
        <p:nvGrpSpPr>
          <p:cNvPr id="54275" name="Group 5"/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5428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5428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428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428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5428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428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5428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5428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4288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29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54276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Vertical Edge</a:t>
            </a:r>
          </a:p>
          <a:p>
            <a:pPr algn="ctr" eaLnBrk="1" hangingPunct="1"/>
            <a:r>
              <a:rPr lang="en-US" sz="2000"/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4565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start, we will use the basic level libraries!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Level 1 (basic): </a:t>
            </a:r>
            <a:r>
              <a:rPr lang="en-US" dirty="0" err="1" smtClean="0">
                <a:solidFill>
                  <a:srgbClr val="FF0000"/>
                </a:solidFill>
              </a:rPr>
              <a:t>Numpy</a:t>
            </a:r>
            <a:r>
              <a:rPr lang="en-US" dirty="0" smtClean="0">
                <a:solidFill>
                  <a:srgbClr val="FF0000"/>
                </a:solidFill>
              </a:rPr>
              <a:t>, basic numerical Python, treating image as matrix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Level 2 (</a:t>
            </a:r>
            <a:r>
              <a:rPr lang="en-US" dirty="0" err="1" smtClean="0">
                <a:solidFill>
                  <a:srgbClr val="FF0000"/>
                </a:solidFill>
              </a:rPr>
              <a:t>Scipy</a:t>
            </a:r>
            <a:r>
              <a:rPr lang="en-US" dirty="0" smtClean="0">
                <a:solidFill>
                  <a:srgbClr val="FF0000"/>
                </a:solidFill>
              </a:rPr>
              <a:t>):  an image I/O (</a:t>
            </a:r>
            <a:r>
              <a:rPr lang="en-US" dirty="0" err="1" smtClean="0">
                <a:solidFill>
                  <a:srgbClr val="FF0000"/>
                </a:solidFill>
              </a:rPr>
              <a:t>scipy.misc.imread</a:t>
            </a:r>
            <a:r>
              <a:rPr lang="en-US" dirty="0" smtClean="0">
                <a:solidFill>
                  <a:srgbClr val="FF0000"/>
                </a:solidFill>
              </a:rPr>
              <a:t>), 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scipy.ndimage</a:t>
            </a:r>
            <a:r>
              <a:rPr lang="en-US" dirty="0" smtClean="0">
                <a:solidFill>
                  <a:srgbClr val="FF0000"/>
                </a:solidFill>
              </a:rPr>
              <a:t> package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We will write our own functions! </a:t>
            </a:r>
          </a:p>
        </p:txBody>
      </p:sp>
    </p:spTree>
    <p:extLst>
      <p:ext uri="{BB962C8B-B14F-4D97-AF65-F5344CB8AC3E}">
        <p14:creationId xmlns:p14="http://schemas.microsoft.com/office/powerpoint/2010/main" val="225694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Other filters</a:t>
            </a:r>
          </a:p>
        </p:txBody>
      </p:sp>
      <p:grpSp>
        <p:nvGrpSpPr>
          <p:cNvPr id="55299" name="Group 5"/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5530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5530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5530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530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530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5531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531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5531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531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Horizontal Edge</a:t>
            </a:r>
          </a:p>
          <a:p>
            <a:pPr algn="ctr" eaLnBrk="1" hangingPunct="1"/>
            <a:r>
              <a:rPr lang="en-US" sz="2000"/>
              <a:t>(absolute value)</a:t>
            </a:r>
          </a:p>
        </p:txBody>
      </p:sp>
      <p:pic>
        <p:nvPicPr>
          <p:cNvPr id="55301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413980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Python image convolution demo</a:t>
            </a:r>
            <a:endParaRPr lang="en-US" dirty="0">
              <a:latin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6507" y="1716475"/>
            <a:ext cx="8160006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hlinkClick r:id="rId3"/>
              </a:rPr>
              <a:t>scipy.ndimage.filters.convolve</a:t>
            </a:r>
            <a:r>
              <a:rPr lang="en-US" sz="3200" dirty="0" smtClean="0"/>
              <a:t>, specifically </a:t>
            </a:r>
          </a:p>
          <a:p>
            <a:r>
              <a:rPr lang="en-US" sz="3200" dirty="0" smtClean="0"/>
              <a:t>for images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>
                <a:hlinkClick r:id="rId4"/>
              </a:rPr>
              <a:t>scipy.signal.convolve2d</a:t>
            </a:r>
            <a:r>
              <a:rPr lang="en-US" sz="3200" dirty="0" smtClean="0"/>
              <a:t>, general 2D convolution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0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 (Next Thursday)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Please sigh up for TA’s Tutorial on image processing with Python (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More on image processing, contrast enhancement, image histograms, Gaussian Filter.</a:t>
            </a:r>
          </a:p>
          <a:p>
            <a:r>
              <a:rPr lang="en-US" dirty="0" smtClean="0"/>
              <a:t>Take-home reading: </a:t>
            </a:r>
            <a:r>
              <a:rPr lang="en-US" dirty="0" err="1"/>
              <a:t>Szeliski</a:t>
            </a:r>
            <a:r>
              <a:rPr lang="en-US" dirty="0"/>
              <a:t>, Chapter 3.1-</a:t>
            </a:r>
            <a:r>
              <a:rPr lang="en-US" dirty="0" smtClean="0"/>
              <a:t>3.2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094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0115" name="Picture 3" descr="Screen Shot 2015-01-21 at 11.55.15 AM.png"/>
          <p:cNvSpPr>
            <a:spLocks noChangeAspect="1"/>
          </p:cNvSpPr>
          <p:nvPr/>
        </p:nvSpPr>
        <p:spPr bwMode="auto">
          <a:xfrm>
            <a:off x="0" y="187325"/>
            <a:ext cx="9144000" cy="644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0116" name="Picture 1" descr="Screen Shot 2015-01-21 at 11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44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9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11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1139" name="Picture 3" descr="Screen Shot 2015-01-21 at 11.55.15 AM.png"/>
          <p:cNvSpPr>
            <a:spLocks noChangeAspect="1"/>
          </p:cNvSpPr>
          <p:nvPr/>
        </p:nvSpPr>
        <p:spPr bwMode="auto">
          <a:xfrm>
            <a:off x="0" y="187325"/>
            <a:ext cx="9144000" cy="644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FFFF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1140" name="Picture 1" descr="Screen Shot 2015-01-21 at 11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r="29861" b="53574"/>
          <a:stretch>
            <a:fillRect/>
          </a:stretch>
        </p:blipFill>
        <p:spPr bwMode="auto">
          <a:xfrm>
            <a:off x="381000" y="152400"/>
            <a:ext cx="80772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3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(x,y) = t ( f(x,y) 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685.75"/>
  <p:tag name="PICTUREFILESIZE" val="8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7910</TotalTime>
  <Words>1836</Words>
  <Application>Microsoft Macintosh PowerPoint</Application>
  <PresentationFormat>On-screen Show (4:3)</PresentationFormat>
  <Paragraphs>707</Paragraphs>
  <Slides>72</Slides>
  <Notes>19</Notes>
  <HiddenSlides>12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Office Theme</vt:lpstr>
      <vt:lpstr>Equation</vt:lpstr>
      <vt:lpstr>CSC 589 Introduction to Computer Vision  Lecture 2 linear filtering</vt:lpstr>
      <vt:lpstr>Announcement</vt:lpstr>
      <vt:lpstr>Teaching Assistant</vt:lpstr>
      <vt:lpstr>Today’s class</vt:lpstr>
      <vt:lpstr>Choices of Python Image libraries</vt:lpstr>
      <vt:lpstr>Choices of Python libraries </vt:lpstr>
      <vt:lpstr>To start, we will use the basic level libraries!</vt:lpstr>
      <vt:lpstr>PowerPoint Presentation</vt:lpstr>
      <vt:lpstr>PowerPoint Presentation</vt:lpstr>
      <vt:lpstr>PowerPoint Presentation</vt:lpstr>
      <vt:lpstr>What is an image?</vt:lpstr>
      <vt:lpstr>A useful tutorial</vt:lpstr>
      <vt:lpstr>What is an image?</vt:lpstr>
      <vt:lpstr>What is an image?</vt:lpstr>
      <vt:lpstr>What is an image?</vt:lpstr>
      <vt:lpstr>Image Processing</vt:lpstr>
      <vt:lpstr> Point Operations</vt:lpstr>
      <vt:lpstr>Point Processing</vt:lpstr>
      <vt:lpstr>Point Processing</vt:lpstr>
      <vt:lpstr>Neighborhood Operations</vt:lpstr>
      <vt:lpstr>Neighborhood operations</vt:lpstr>
      <vt:lpstr>Neighborhood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Mean filtering</vt:lpstr>
      <vt:lpstr>Mean filtering/Moving average</vt:lpstr>
      <vt:lpstr>Mean filtering/Moving average</vt:lpstr>
      <vt:lpstr>Mean filtering/Moving average</vt:lpstr>
      <vt:lpstr>Mean filtering/Moving average</vt:lpstr>
      <vt:lpstr>Mean filtering/Moving average</vt:lpstr>
      <vt:lpstr>Mean filtering/Moving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with linear filters</vt:lpstr>
      <vt:lpstr>Linear filters: examples</vt:lpstr>
      <vt:lpstr>Linear filters: examples</vt:lpstr>
      <vt:lpstr>Linear filters: examples</vt:lpstr>
      <vt:lpstr>Take home exercises</vt:lpstr>
      <vt:lpstr>Sharpening</vt:lpstr>
      <vt:lpstr>Other filters</vt:lpstr>
      <vt:lpstr>Other filters</vt:lpstr>
      <vt:lpstr>Python image convolution demo</vt:lpstr>
      <vt:lpstr>Next class (Next Thursday)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589 Introduction to Computer Vision </dc:title>
  <dc:creator>Bei Xiao</dc:creator>
  <cp:lastModifiedBy>Bei Xiao</cp:lastModifiedBy>
  <cp:revision>544</cp:revision>
  <dcterms:created xsi:type="dcterms:W3CDTF">2015-01-12T00:23:11Z</dcterms:created>
  <dcterms:modified xsi:type="dcterms:W3CDTF">2017-09-14T14:37:07Z</dcterms:modified>
</cp:coreProperties>
</file>